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2"/>
  </p:notesMasterIdLst>
  <p:handoutMasterIdLst>
    <p:handoutMasterId r:id="rId33"/>
  </p:handoutMasterIdLst>
  <p:sldIdLst>
    <p:sldId id="260" r:id="rId2"/>
    <p:sldId id="261" r:id="rId3"/>
    <p:sldId id="262" r:id="rId4"/>
    <p:sldId id="263" r:id="rId5"/>
    <p:sldId id="264" r:id="rId6"/>
    <p:sldId id="279" r:id="rId7"/>
    <p:sldId id="257" r:id="rId8"/>
    <p:sldId id="280" r:id="rId9"/>
    <p:sldId id="281" r:id="rId10"/>
    <p:sldId id="283" r:id="rId11"/>
    <p:sldId id="291" r:id="rId12"/>
    <p:sldId id="282" r:id="rId13"/>
    <p:sldId id="266" r:id="rId14"/>
    <p:sldId id="284" r:id="rId15"/>
    <p:sldId id="286" r:id="rId16"/>
    <p:sldId id="288" r:id="rId17"/>
    <p:sldId id="287" r:id="rId18"/>
    <p:sldId id="289" r:id="rId19"/>
    <p:sldId id="292" r:id="rId20"/>
    <p:sldId id="290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301" r:id="rId29"/>
    <p:sldId id="300" r:id="rId30"/>
    <p:sldId id="302" r:id="rId31"/>
  </p:sldIdLst>
  <p:sldSz cx="9144000" cy="6858000" type="screen4x3"/>
  <p:notesSz cx="9926638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72" y="8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2" d="100"/>
          <a:sy n="92" d="100"/>
        </p:scale>
        <p:origin x="-2124" y="-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A956D9-B2D1-40FA-8FF0-345515842C14}" type="datetimeFigureOut">
              <a:rPr lang="en-US" smtClean="0"/>
              <a:t>9/6/2015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963A9-9E96-4F28-9BE9-4F8D8D74DA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623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4B8C2-D591-48B1-AB04-E633F72FA0EE}" type="datetimeFigureOut">
              <a:rPr lang="en-US" smtClean="0"/>
              <a:t>9/6/2015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664" y="3228895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B018C-7A2E-4926-9E2E-D683A17E8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018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14348" y="2143116"/>
            <a:ext cx="7643866" cy="1500198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785786" y="3786190"/>
            <a:ext cx="7500990" cy="857256"/>
          </a:xfrm>
        </p:spPr>
        <p:txBody>
          <a:bodyPr anchor="t"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E985-B6B3-4299-90B9-9D5BBD336186}" type="datetime1">
              <a:rPr lang="ko-KR" altLang="en-US" smtClean="0"/>
              <a:t>2015-09-06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b"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00175"/>
            <a:ext cx="8229600" cy="4625989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2ED21-60E2-486E-98D9-DE8F18C71747}" type="datetime1">
              <a:rPr lang="ko-KR" altLang="en-US" smtClean="0"/>
              <a:t>2015-09-06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8" name="직선 연결선 7"/>
          <p:cNvCxnSpPr/>
          <p:nvPr/>
        </p:nvCxnSpPr>
        <p:spPr>
          <a:xfrm>
            <a:off x="455646" y="1428736"/>
            <a:ext cx="8215370" cy="1588"/>
          </a:xfrm>
          <a:prstGeom prst="line">
            <a:avLst/>
          </a:prstGeom>
          <a:noFill/>
          <a:ln w="28575" cap="sq" cmpd="sng" algn="ctr">
            <a:solidFill>
              <a:srgbClr val="E49458"/>
            </a:solidFill>
            <a:prstDash val="solid"/>
          </a:ln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rgbClr val="E49458">
                <a:tint val="100000"/>
                <a:shade val="100000"/>
                <a:hueMod val="100000"/>
                <a:satMod val="100000"/>
              </a:srgb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643834" y="-15949"/>
            <a:ext cx="1500166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643834" y="285728"/>
            <a:ext cx="1214446" cy="6286546"/>
          </a:xfrm>
          <a:noFill/>
        </p:spPr>
        <p:txBody>
          <a:bodyPr vert="eaVert" anchor="b"/>
          <a:lstStyle>
            <a:lvl1pPr algn="ctr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571481"/>
            <a:ext cx="7115196" cy="5715044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8D9B9-DE2D-451C-A0A0-A94FE39ABA33}" type="datetime1">
              <a:rPr lang="ko-KR" altLang="en-US" smtClean="0"/>
              <a:t>2015-09-06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1"/>
            <a:ext cx="28572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70000"/>
              <a:buFont typeface="Wingdings"/>
              <a:buChar char=""/>
              <a:defRPr/>
            </a:lvl1pPr>
            <a:lvl2pPr>
              <a:buSzPct val="120000"/>
              <a:defRPr/>
            </a:lvl2pPr>
            <a:lvl3pPr>
              <a:buSzPct val="120000"/>
              <a:defRPr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35A12-CFF9-45CA-8A37-9BB178A43AB5}" type="datetime1">
              <a:rPr lang="ko-KR" altLang="en-US" smtClean="0"/>
              <a:t>2015-09-06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3475" y="285728"/>
            <a:ext cx="8554805" cy="939784"/>
          </a:xfrm>
        </p:spPr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9"/>
            <a:ext cx="456478" cy="6857999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071810"/>
            <a:ext cx="7715304" cy="1504952"/>
          </a:xfrm>
        </p:spPr>
        <p:txBody>
          <a:bodyPr anchor="ctr"/>
          <a:lstStyle>
            <a:lvl1pPr algn="l">
              <a:defRPr sz="4000" b="0" cap="all"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00034" y="4500570"/>
            <a:ext cx="7715304" cy="164306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6" name="직선 연결선 15"/>
          <p:cNvCxnSpPr/>
          <p:nvPr/>
        </p:nvCxnSpPr>
        <p:spPr>
          <a:xfrm>
            <a:off x="500034" y="4429132"/>
            <a:ext cx="7715304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날짜 개체 틀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3913FD8F-C03D-4111-812F-C0F62EB43953}" type="datetime1">
              <a:rPr lang="ko-KR" altLang="en-US" smtClean="0"/>
              <a:t>2015-09-06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285728"/>
            <a:ext cx="9144032" cy="114301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 bwMode="invGray">
          <a:xfrm>
            <a:off x="785782" y="1643050"/>
            <a:ext cx="3786218" cy="4429156"/>
          </a:xfrm>
          <a:prstGeom prst="roundRect">
            <a:avLst>
              <a:gd name="adj" fmla="val 5345"/>
            </a:avLst>
          </a:prstGeom>
          <a:solidFill>
            <a:schemeClr val="tx2">
              <a:tint val="50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 bwMode="invGray">
          <a:xfrm>
            <a:off x="4714876" y="1643050"/>
            <a:ext cx="3785616" cy="4429156"/>
          </a:xfrm>
          <a:prstGeom prst="roundRect">
            <a:avLst>
              <a:gd name="adj" fmla="val 6980"/>
            </a:avLst>
          </a:prstGeom>
          <a:solidFill>
            <a:schemeClr val="tx2">
              <a:tint val="75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3CAED-8145-4055-9099-95762E51FDC4}" type="datetime1">
              <a:rPr lang="ko-KR" altLang="en-US" smtClean="0"/>
              <a:t>2015-09-06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09A11-2194-4F5E-A717-64502CAD3DBC}" type="datetime1">
              <a:rPr lang="ko-KR" altLang="en-US" smtClean="0"/>
              <a:t>2015-09-06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내용 개체 틀 9"/>
          <p:cNvSpPr>
            <a:spLocks noGrp="1"/>
          </p:cNvSpPr>
          <p:nvPr>
            <p:ph sz="half" idx="2"/>
          </p:nvPr>
        </p:nvSpPr>
        <p:spPr bwMode="invGray">
          <a:xfrm>
            <a:off x="500038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1">
                  <a:shade val="75000"/>
                  <a:alpha val="50000"/>
                </a:schemeClr>
              </a:gs>
              <a:gs pos="100000">
                <a:schemeClr val="accent1">
                  <a:shade val="75000"/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 bwMode="ltGray">
          <a:xfrm>
            <a:off x="500038" y="5429264"/>
            <a:ext cx="4005072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2" name="내용 개체 틀 11"/>
          <p:cNvSpPr>
            <a:spLocks noGrp="1"/>
          </p:cNvSpPr>
          <p:nvPr>
            <p:ph sz="half" idx="4"/>
          </p:nvPr>
        </p:nvSpPr>
        <p:spPr bwMode="invGray">
          <a:xfrm>
            <a:off x="4716932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2">
                  <a:shade val="75000"/>
                  <a:alpha val="50000"/>
                </a:schemeClr>
              </a:gs>
              <a:gs pos="100000">
                <a:schemeClr val="accent2"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 bwMode="ltGray">
          <a:xfrm>
            <a:off x="4714876" y="5429264"/>
            <a:ext cx="4000528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8859915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1143000"/>
          </a:xfrm>
        </p:spPr>
        <p:txBody>
          <a:bodyPr/>
          <a:lstStyle>
            <a:lvl1pPr algn="l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FA3FC-167D-4B5B-AAD1-838CFE9CFC38}" type="datetime1">
              <a:rPr lang="ko-KR" altLang="en-US" smtClean="0"/>
              <a:t>2015-09-06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8B201-D55C-485D-9CA2-960BD913C10F}" type="datetime1">
              <a:rPr lang="ko-KR" altLang="en-US" smtClean="0"/>
              <a:t>2015-09-06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 bwMode="invGray">
          <a:xfrm>
            <a:off x="285720" y="263808"/>
            <a:ext cx="8858280" cy="664862"/>
          </a:xfrm>
          <a:prstGeom prst="rect">
            <a:avLst/>
          </a:prstGeom>
          <a:solidFill>
            <a:schemeClr val="tx1">
              <a:tint val="95000"/>
              <a:alpha val="69804"/>
            </a:scheme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 bwMode="invGray">
          <a:xfrm>
            <a:off x="500034" y="285728"/>
            <a:ext cx="8143932" cy="642942"/>
          </a:xfrm>
          <a:noFill/>
        </p:spPr>
        <p:txBody>
          <a:bodyPr anchor="b">
            <a:noAutofit/>
          </a:bodyPr>
          <a:lstStyle>
            <a:lvl1pPr algn="l">
              <a:defRPr sz="2800" b="1">
                <a:ln w="9525" cmpd="sng">
                  <a:noFill/>
                </a:ln>
                <a:solidFill>
                  <a:schemeClr val="bg1"/>
                </a:solidFill>
                <a:effectLst>
                  <a:outerShdw blurRad="44450" dist="25400" dir="2700000" algn="tl" rotWithShape="0">
                    <a:schemeClr val="tx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1006230"/>
            <a:ext cx="2214578" cy="53517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8D8CD-F832-490B-ADE6-9F269C858525}" type="datetime1">
              <a:rPr lang="ko-KR" altLang="en-US" smtClean="0"/>
              <a:t>2015-09-06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5" name="내용 개체 틀 14"/>
          <p:cNvSpPr>
            <a:spLocks noGrp="1"/>
          </p:cNvSpPr>
          <p:nvPr>
            <p:ph sz="quarter" idx="1"/>
          </p:nvPr>
        </p:nvSpPr>
        <p:spPr>
          <a:xfrm>
            <a:off x="2786064" y="1000108"/>
            <a:ext cx="5857875" cy="5357830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3571876"/>
            <a:ext cx="9144000" cy="3286126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571876"/>
            <a:ext cx="3286148" cy="113824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4714884"/>
            <a:ext cx="3286148" cy="114300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B606D-EE60-46F0-A2E3-EA311A8B1770}" type="datetime1">
              <a:rPr lang="ko-KR" altLang="en-US" smtClean="0"/>
              <a:t>2015-09-06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572272"/>
            <a:ext cx="2895600" cy="29775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그림 개체 틀 7"/>
          <p:cNvSpPr>
            <a:spLocks noGrp="1"/>
          </p:cNvSpPr>
          <p:nvPr>
            <p:ph type="pic" idx="1"/>
          </p:nvPr>
        </p:nvSpPr>
        <p:spPr>
          <a:xfrm>
            <a:off x="4000496" y="1071546"/>
            <a:ext cx="4214842" cy="4714908"/>
          </a:xfrm>
          <a:solidFill>
            <a:schemeClr val="tx2"/>
          </a:solidFill>
          <a:ln w="152400" cap="rnd">
            <a:solidFill>
              <a:srgbClr val="FFFFFF"/>
            </a:solidFill>
            <a:round/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twoPt" dir="t">
              <a:rot lat="0" lon="0" rev="10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txBody>
          <a:bodyPr/>
          <a:lstStyle>
            <a:lvl1pPr marL="0" indent="0">
              <a:buNone/>
              <a:defRPr sz="3200">
                <a:solidFill>
                  <a:schemeClr val="tx2">
                    <a:tint val="10000"/>
                  </a:schemeClr>
                </a:solidFill>
                <a:effectLst>
                  <a:outerShdw blurRad="50800" dist="50800" dir="5400000" algn="tl" rotWithShape="0">
                    <a:srgbClr val="000000">
                      <a:alpha val="58000"/>
                    </a:srgbClr>
                  </a:outerShdw>
                </a:effectLst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2380"/>
            <a:ext cx="9144000" cy="283348"/>
          </a:xfrm>
          <a:prstGeom prst="rect">
            <a:avLst/>
          </a:prstGeom>
          <a:solidFill>
            <a:schemeClr val="accent4"/>
          </a:solidFill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12353" y="274638"/>
            <a:ext cx="8545927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B98C93A-7D83-414C-8908-7F2675BEC936}" type="datetime1">
              <a:rPr lang="ko-KR" altLang="en-US" smtClean="0"/>
              <a:t>2015-09-06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572272"/>
            <a:ext cx="2895600" cy="285752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F99904B-3DC8-4719-AA7A-153BF87301A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4400" b="0" kern="1200" spc="100" dirty="0">
          <a:ln w="18000">
            <a:noFill/>
            <a:prstDash val="solid"/>
          </a:ln>
          <a:solidFill>
            <a:schemeClr val="tx1"/>
          </a:solidFill>
          <a:effectLst>
            <a:outerShdw blurRad="44450" dist="25400" dir="2700000" algn="tl" rotWithShape="0">
              <a:schemeClr val="bg1">
                <a:alpha val="51000"/>
              </a:scheme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Ch. 2 </a:t>
            </a:r>
            <a:r>
              <a:rPr lang="ko-KR" altLang="en-US" dirty="0" smtClean="0"/>
              <a:t>자원 개발 체계</a:t>
            </a:r>
            <a:r>
              <a:rPr lang="en-US" altLang="ko-KR" dirty="0" smtClean="0"/>
              <a:t>(</a:t>
            </a:r>
            <a:r>
              <a:rPr lang="ko-KR" altLang="en-US" dirty="0" smtClean="0"/>
              <a:t>자원 산업 관리</a:t>
            </a:r>
            <a:r>
              <a:rPr lang="en-US" altLang="ko-KR" dirty="0" smtClean="0"/>
              <a:t>)</a:t>
            </a:r>
            <a:endParaRPr 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9472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10</a:t>
            </a:fld>
            <a:endParaRPr lang="ko-KR" altLang="en-US"/>
          </a:p>
        </p:txBody>
      </p:sp>
      <p:pic>
        <p:nvPicPr>
          <p:cNvPr id="7170" name="Picture 2" descr="http://img.etnews.com/cms/uploadfiles/afieldfile/2012/06/14/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53" y="332656"/>
            <a:ext cx="9023451" cy="601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467544" y="6581001"/>
            <a:ext cx="56703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http://img.etnews.com/cms/uploadfiles/afieldfile/2012/06/14/ii.jpg</a:t>
            </a:r>
          </a:p>
        </p:txBody>
      </p:sp>
    </p:spTree>
    <p:extLst>
      <p:ext uri="{BB962C8B-B14F-4D97-AF65-F5344CB8AC3E}">
        <p14:creationId xmlns:p14="http://schemas.microsoft.com/office/powerpoint/2010/main" val="285387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r>
              <a:rPr lang="ko-KR" altLang="en-US" dirty="0" smtClean="0"/>
              <a:t>해외자원개발 현황 </a:t>
            </a:r>
            <a:r>
              <a:rPr lang="en-US" altLang="ko-KR" dirty="0" smtClean="0"/>
              <a:t>(2011. 01. 01 </a:t>
            </a:r>
            <a:r>
              <a:rPr lang="ko-KR" altLang="en-US" dirty="0" smtClean="0"/>
              <a:t>기준</a:t>
            </a:r>
            <a:r>
              <a:rPr lang="en-US" altLang="ko-KR" dirty="0" smtClean="0"/>
              <a:t>)</a:t>
            </a:r>
            <a:endParaRPr 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11</a:t>
            </a:fld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49" y="1237601"/>
            <a:ext cx="8468102" cy="4888562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337949" y="6295273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http://www.kmrgis.net/kmrgis/condition/condition05_01.aspx</a:t>
            </a:r>
          </a:p>
        </p:txBody>
      </p:sp>
    </p:spTree>
    <p:extLst>
      <p:ext uri="{BB962C8B-B14F-4D97-AF65-F5344CB8AC3E}">
        <p14:creationId xmlns:p14="http://schemas.microsoft.com/office/powerpoint/2010/main" val="334596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/>
              <a:t>제</a:t>
            </a:r>
            <a:r>
              <a:rPr lang="en-US" altLang="ko-KR" dirty="0"/>
              <a:t>2</a:t>
            </a:r>
            <a:r>
              <a:rPr lang="ko-KR" altLang="en-US" dirty="0"/>
              <a:t>차 해저광물자원개발기본계획</a:t>
            </a:r>
            <a:r>
              <a:rPr lang="en-US" altLang="ko-KR" dirty="0"/>
              <a:t> (2014.9)</a:t>
            </a:r>
          </a:p>
          <a:p>
            <a:pPr lvl="1"/>
            <a:r>
              <a:rPr lang="ko-KR" altLang="en-US" dirty="0"/>
              <a:t>정책방향</a:t>
            </a:r>
            <a:endParaRPr lang="en-US" altLang="ko-KR" dirty="0"/>
          </a:p>
          <a:p>
            <a:pPr lvl="2"/>
            <a:r>
              <a:rPr lang="ko-KR" altLang="en-US" dirty="0"/>
              <a:t>경제적 생산광구 추가 확보 </a:t>
            </a:r>
            <a:r>
              <a:rPr lang="en-US" altLang="ko-KR" dirty="0"/>
              <a:t>,</a:t>
            </a:r>
            <a:r>
              <a:rPr lang="ko-KR" altLang="en-US" dirty="0"/>
              <a:t>유망구조 정밀탐사 등 대륙붕 지속 개발</a:t>
            </a:r>
            <a:endParaRPr lang="en-US" altLang="ko-KR" dirty="0"/>
          </a:p>
          <a:p>
            <a:pPr lvl="2"/>
            <a:r>
              <a:rPr lang="ko-KR" altLang="en-US" dirty="0"/>
              <a:t>해양플랜트산업</a:t>
            </a:r>
            <a:r>
              <a:rPr lang="en-US" altLang="ko-KR" dirty="0"/>
              <a:t>, </a:t>
            </a:r>
            <a:r>
              <a:rPr lang="ko-KR" altLang="en-US" dirty="0"/>
              <a:t>자원개발서비스산업 등과 연계한 대륙붕 개발 역량 확대</a:t>
            </a:r>
            <a:endParaRPr lang="en-US" dirty="0"/>
          </a:p>
          <a:p>
            <a:pPr lvl="1"/>
            <a:r>
              <a:rPr lang="ko-KR" altLang="en-US" dirty="0"/>
              <a:t>추진과제</a:t>
            </a:r>
            <a:endParaRPr lang="en-US" altLang="ko-KR" dirty="0"/>
          </a:p>
          <a:p>
            <a:pPr lvl="2"/>
            <a:r>
              <a:rPr lang="en-US" altLang="ko-KR" dirty="0"/>
              <a:t>3</a:t>
            </a:r>
            <a:r>
              <a:rPr lang="ko-KR" altLang="en-US" dirty="0"/>
              <a:t>개 </a:t>
            </a:r>
            <a:r>
              <a:rPr lang="ko-KR" altLang="en-US" dirty="0" err="1"/>
              <a:t>분지별</a:t>
            </a:r>
            <a:r>
              <a:rPr lang="ko-KR" altLang="en-US" dirty="0"/>
              <a:t> 탐사</a:t>
            </a:r>
            <a:r>
              <a:rPr lang="en-US" altLang="ko-KR" dirty="0"/>
              <a:t>․</a:t>
            </a:r>
            <a:r>
              <a:rPr lang="ko-KR" altLang="en-US" dirty="0"/>
              <a:t>개발 추진</a:t>
            </a:r>
            <a:r>
              <a:rPr lang="en-US" altLang="ko-KR" dirty="0"/>
              <a:t>: </a:t>
            </a:r>
            <a:r>
              <a:rPr lang="ko-KR" altLang="en-US" dirty="0"/>
              <a:t>최대 </a:t>
            </a:r>
            <a:r>
              <a:rPr lang="en-US" altLang="ko-KR" dirty="0"/>
              <a:t>9</a:t>
            </a:r>
            <a:r>
              <a:rPr lang="ko-KR" altLang="en-US" dirty="0"/>
              <a:t>공 시추</a:t>
            </a:r>
            <a:r>
              <a:rPr lang="en-US" altLang="ko-KR" dirty="0"/>
              <a:t>, </a:t>
            </a:r>
            <a:r>
              <a:rPr lang="ko-KR" altLang="en-US" dirty="0"/>
              <a:t> 최대 </a:t>
            </a:r>
            <a:r>
              <a:rPr lang="en-US" altLang="ko-KR" dirty="0"/>
              <a:t>2900km 3D </a:t>
            </a:r>
            <a:r>
              <a:rPr lang="ko-KR" altLang="en-US" dirty="0"/>
              <a:t>물리탐사 실시</a:t>
            </a:r>
            <a:endParaRPr lang="en-US" altLang="ko-KR" dirty="0"/>
          </a:p>
          <a:p>
            <a:pPr lvl="2"/>
            <a:r>
              <a:rPr lang="ko-KR" altLang="en-US" dirty="0" err="1"/>
              <a:t>가스하이드레이트</a:t>
            </a:r>
            <a:r>
              <a:rPr lang="ko-KR" altLang="en-US" dirty="0"/>
              <a:t> 기술개발 </a:t>
            </a:r>
            <a:r>
              <a:rPr lang="en-US" altLang="ko-KR" dirty="0"/>
              <a:t>: 17</a:t>
            </a:r>
            <a:r>
              <a:rPr lang="ko-KR" altLang="en-US" dirty="0"/>
              <a:t>년 이후 시험생산 시기 결정</a:t>
            </a:r>
            <a:endParaRPr lang="en-US" altLang="ko-KR" dirty="0"/>
          </a:p>
          <a:p>
            <a:pPr lvl="2"/>
            <a:r>
              <a:rPr lang="ko-KR" altLang="en-US" dirty="0"/>
              <a:t>해양 탐사 역량 제고 </a:t>
            </a:r>
            <a:r>
              <a:rPr lang="en-US" altLang="ko-KR" dirty="0"/>
              <a:t>: 3D </a:t>
            </a:r>
            <a:r>
              <a:rPr lang="ko-KR" altLang="en-US" dirty="0"/>
              <a:t>탐사선 건조 검토</a:t>
            </a:r>
            <a:endParaRPr lang="en-US" altLang="ko-KR" dirty="0"/>
          </a:p>
          <a:p>
            <a:pPr lvl="2"/>
            <a:r>
              <a:rPr lang="ko-KR" altLang="en-US" dirty="0"/>
              <a:t>대륙붕 기존시설물 활용 활성화 </a:t>
            </a:r>
            <a:r>
              <a:rPr lang="en-US" altLang="ko-KR" dirty="0"/>
              <a:t>: </a:t>
            </a:r>
            <a:r>
              <a:rPr lang="ko-KR" altLang="en-US" dirty="0"/>
              <a:t>동해 가스전 플랫폼 등</a:t>
            </a:r>
            <a:endParaRPr lang="en-US" altLang="ko-KR" dirty="0"/>
          </a:p>
          <a:p>
            <a:pPr lvl="2"/>
            <a:r>
              <a:rPr lang="ko-KR" altLang="en-US" dirty="0"/>
              <a:t>대륙붕개발 제도 정비</a:t>
            </a:r>
            <a:endParaRPr lang="en-US" altLang="ko-KR" dirty="0"/>
          </a:p>
          <a:p>
            <a:pPr lvl="2"/>
            <a:r>
              <a:rPr lang="ko-KR" altLang="en-US" dirty="0"/>
              <a:t>주변국과의 국제협력 </a:t>
            </a:r>
            <a:r>
              <a:rPr lang="en-US" altLang="ko-KR" dirty="0"/>
              <a:t>: </a:t>
            </a:r>
            <a:r>
              <a:rPr lang="ko-KR" altLang="en-US" dirty="0"/>
              <a:t>한</a:t>
            </a:r>
            <a:r>
              <a:rPr lang="en-US" altLang="ko-KR" dirty="0"/>
              <a:t>.</a:t>
            </a:r>
            <a:r>
              <a:rPr lang="ko-KR" altLang="en-US" dirty="0"/>
              <a:t>중 공동탐사</a:t>
            </a:r>
            <a:r>
              <a:rPr lang="en-US" altLang="ko-KR" dirty="0"/>
              <a:t>, </a:t>
            </a:r>
            <a:r>
              <a:rPr lang="ko-KR" altLang="en-US" dirty="0"/>
              <a:t>한</a:t>
            </a:r>
            <a:r>
              <a:rPr lang="en-US" altLang="ko-KR" dirty="0"/>
              <a:t>.</a:t>
            </a:r>
            <a:r>
              <a:rPr lang="ko-KR" altLang="en-US" dirty="0"/>
              <a:t>일</a:t>
            </a:r>
            <a:r>
              <a:rPr lang="en-US" altLang="ko-KR" dirty="0"/>
              <a:t>JDZ </a:t>
            </a:r>
            <a:r>
              <a:rPr lang="ko-KR" altLang="en-US" dirty="0"/>
              <a:t>개발 추진</a:t>
            </a:r>
            <a:r>
              <a:rPr lang="en-US" altLang="ko-KR" dirty="0"/>
              <a:t>, </a:t>
            </a:r>
            <a:r>
              <a:rPr lang="ko-KR" altLang="en-US" dirty="0"/>
              <a:t>북한지역 유전개발 협력기반 구축</a:t>
            </a:r>
            <a:endParaRPr lang="en-US" altLang="ko-KR" dirty="0"/>
          </a:p>
          <a:p>
            <a:endParaRPr lang="en-US" altLang="ko-KR" sz="2400" dirty="0" smtClean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자원 개발 정책 </a:t>
            </a:r>
            <a:r>
              <a:rPr lang="en-US" altLang="ko-KR" dirty="0" smtClean="0"/>
              <a:t>- </a:t>
            </a:r>
            <a:r>
              <a:rPr lang="ko-KR" altLang="en-US" dirty="0" smtClean="0"/>
              <a:t>해저광물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7094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13</a:t>
            </a:fld>
            <a:endParaRPr lang="ko-KR" altLang="en-US"/>
          </a:p>
        </p:txBody>
      </p:sp>
      <p:pic>
        <p:nvPicPr>
          <p:cNvPr id="3076" name="Picture 4" descr="http://www.greenpostkorea.co.kr/data/photos/news/photo/2011/0805/seala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4664"/>
            <a:ext cx="5133975" cy="503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1907704" y="573325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http://www.greenpostkorea.co.kr/news/article.html?no=2717</a:t>
            </a:r>
          </a:p>
        </p:txBody>
      </p:sp>
    </p:spTree>
    <p:extLst>
      <p:ext uri="{BB962C8B-B14F-4D97-AF65-F5344CB8AC3E}">
        <p14:creationId xmlns:p14="http://schemas.microsoft.com/office/powerpoint/2010/main" val="2077541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ko-KR" altLang="en-US" dirty="0"/>
              <a:t>제</a:t>
            </a:r>
            <a:r>
              <a:rPr lang="en-US" altLang="ko-KR" dirty="0"/>
              <a:t>4</a:t>
            </a:r>
            <a:r>
              <a:rPr lang="ko-KR" altLang="en-US" dirty="0"/>
              <a:t>차 신</a:t>
            </a:r>
            <a:r>
              <a:rPr lang="en-US" altLang="ko-KR" dirty="0"/>
              <a:t>․</a:t>
            </a:r>
            <a:r>
              <a:rPr lang="ko-KR" altLang="en-US" dirty="0"/>
              <a:t>재생에너지 기본계획 </a:t>
            </a:r>
            <a:r>
              <a:rPr lang="en-US" altLang="ko-KR" dirty="0"/>
              <a:t>(2014.9)</a:t>
            </a:r>
          </a:p>
          <a:p>
            <a:pPr lvl="1"/>
            <a:r>
              <a:rPr lang="ko-KR" altLang="en-US" dirty="0" err="1"/>
              <a:t>비젼</a:t>
            </a:r>
            <a:r>
              <a:rPr lang="ko-KR" altLang="en-US" dirty="0"/>
              <a:t> 및 목표</a:t>
            </a:r>
            <a:endParaRPr lang="en-US" altLang="ko-KR" dirty="0"/>
          </a:p>
          <a:p>
            <a:pPr lvl="2"/>
            <a:r>
              <a:rPr lang="ko-KR" altLang="en-US" dirty="0"/>
              <a:t>‘</a:t>
            </a:r>
            <a:r>
              <a:rPr lang="en-US" altLang="ko-KR" dirty="0"/>
              <a:t>35</a:t>
            </a:r>
            <a:r>
              <a:rPr lang="ko-KR" altLang="en-US" dirty="0"/>
              <a:t>년까지 </a:t>
            </a:r>
            <a:r>
              <a:rPr lang="en-US" altLang="ko-KR" dirty="0"/>
              <a:t>1</a:t>
            </a:r>
            <a:r>
              <a:rPr lang="ko-KR" altLang="en-US" dirty="0"/>
              <a:t>차 에너지의 </a:t>
            </a:r>
            <a:r>
              <a:rPr lang="en-US" altLang="ko-KR" dirty="0"/>
              <a:t>11.0%</a:t>
            </a:r>
            <a:r>
              <a:rPr lang="ko-KR" altLang="en-US" dirty="0"/>
              <a:t>를 </a:t>
            </a:r>
            <a:r>
              <a:rPr lang="ko-KR" altLang="en-US" dirty="0" err="1"/>
              <a:t>신재생에너지로</a:t>
            </a:r>
            <a:r>
              <a:rPr lang="ko-KR" altLang="en-US" dirty="0"/>
              <a:t> 공급</a:t>
            </a:r>
            <a:endParaRPr lang="en-US" altLang="ko-KR" dirty="0"/>
          </a:p>
          <a:p>
            <a:pPr lvl="2"/>
            <a:r>
              <a:rPr lang="ko-KR" altLang="en-US" dirty="0"/>
              <a:t>“정부주도”에서 “</a:t>
            </a:r>
            <a:r>
              <a:rPr lang="ko-KR" altLang="en-US" dirty="0" err="1" smtClean="0"/>
              <a:t>민관파트너쉽</a:t>
            </a:r>
            <a:r>
              <a:rPr lang="en-US" altLang="ko-KR" dirty="0" smtClean="0"/>
              <a:t>”</a:t>
            </a:r>
            <a:r>
              <a:rPr lang="ko-KR" altLang="en-US" dirty="0" smtClean="0"/>
              <a:t>으로 </a:t>
            </a:r>
            <a:r>
              <a:rPr lang="ko-KR" altLang="en-US" dirty="0"/>
              <a:t>전환하기 위한 </a:t>
            </a:r>
            <a:r>
              <a:rPr lang="ko-KR" altLang="en-US" dirty="0" err="1"/>
              <a:t>신재생에너지시장</a:t>
            </a:r>
            <a:r>
              <a:rPr lang="ko-KR" altLang="en-US" dirty="0"/>
              <a:t> 생태계 조성에 주력</a:t>
            </a:r>
            <a:endParaRPr lang="en-US" altLang="ko-KR" dirty="0"/>
          </a:p>
          <a:p>
            <a:pPr lvl="2"/>
            <a:r>
              <a:rPr lang="ko-KR" altLang="en-US" dirty="0"/>
              <a:t>해외시장 진출을 통해 지속가능성장을 위한 자생력 확보</a:t>
            </a:r>
            <a:endParaRPr lang="en-US" dirty="0"/>
          </a:p>
          <a:p>
            <a:pPr lvl="1"/>
            <a:r>
              <a:rPr lang="ko-KR" altLang="en-US" dirty="0"/>
              <a:t>추진과제</a:t>
            </a:r>
            <a:endParaRPr lang="en-US" altLang="ko-KR" dirty="0"/>
          </a:p>
          <a:p>
            <a:pPr lvl="2"/>
            <a:r>
              <a:rPr lang="ko-KR" altLang="en-US" dirty="0"/>
              <a:t>수요자 맞춤형 보급</a:t>
            </a:r>
            <a:r>
              <a:rPr lang="en-US" altLang="ko-KR" dirty="0"/>
              <a:t>·</a:t>
            </a:r>
            <a:r>
              <a:rPr lang="ko-KR" altLang="en-US" dirty="0"/>
              <a:t>확산정책 추진</a:t>
            </a:r>
            <a:endParaRPr lang="en-US" altLang="ko-KR" dirty="0"/>
          </a:p>
          <a:p>
            <a:pPr lvl="2" fontAlgn="base" latinLnBrk="1"/>
            <a:r>
              <a:rPr lang="ko-KR" altLang="en-US" dirty="0"/>
              <a:t>시장친화적 제도운영</a:t>
            </a:r>
            <a:endParaRPr lang="ko-KR" altLang="en-US" sz="650" dirty="0"/>
          </a:p>
          <a:p>
            <a:pPr lvl="2" fontAlgn="base" latinLnBrk="1"/>
            <a:r>
              <a:rPr lang="ko-KR" altLang="en-US" dirty="0" err="1"/>
              <a:t>신재생에너지</a:t>
            </a:r>
            <a:r>
              <a:rPr lang="ko-KR" altLang="en-US" dirty="0"/>
              <a:t> 해외시장 진출확대</a:t>
            </a:r>
            <a:endParaRPr lang="en-US" altLang="ko-KR" dirty="0"/>
          </a:p>
          <a:p>
            <a:pPr lvl="2" fontAlgn="base" latinLnBrk="1"/>
            <a:r>
              <a:rPr lang="ko-KR" altLang="en-US" dirty="0"/>
              <a:t>새로운 </a:t>
            </a:r>
            <a:r>
              <a:rPr lang="ko-KR" altLang="en-US" dirty="0" err="1"/>
              <a:t>신재생에너지</a:t>
            </a:r>
            <a:r>
              <a:rPr lang="ko-KR" altLang="en-US" dirty="0"/>
              <a:t> 시장창출</a:t>
            </a:r>
            <a:endParaRPr lang="en-US" altLang="ko-KR" dirty="0"/>
          </a:p>
          <a:p>
            <a:pPr lvl="2" fontAlgn="base" latinLnBrk="1"/>
            <a:r>
              <a:rPr lang="ko-KR" altLang="en-US" dirty="0" err="1"/>
              <a:t>신재생</a:t>
            </a:r>
            <a:r>
              <a:rPr lang="ko-KR" altLang="en-US" dirty="0"/>
              <a:t> </a:t>
            </a:r>
            <a:r>
              <a:rPr lang="en-US" altLang="ko-KR" dirty="0"/>
              <a:t>R&amp;D </a:t>
            </a:r>
            <a:r>
              <a:rPr lang="ko-KR" altLang="en-US" dirty="0"/>
              <a:t>역량 강화</a:t>
            </a:r>
          </a:p>
          <a:p>
            <a:pPr lvl="2" fontAlgn="base" latinLnBrk="1"/>
            <a:r>
              <a:rPr lang="ko-KR" altLang="en-US" dirty="0"/>
              <a:t>제도적 지원기반 확충 </a:t>
            </a:r>
          </a:p>
          <a:p>
            <a:endParaRPr lang="en-US" altLang="ko-KR" sz="2400" dirty="0" smtClean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자원 개발 정책 </a:t>
            </a:r>
            <a:r>
              <a:rPr lang="en-US" altLang="ko-KR" dirty="0" smtClean="0"/>
              <a:t>- </a:t>
            </a:r>
            <a:r>
              <a:rPr lang="ko-KR" altLang="en-US" dirty="0" err="1" smtClean="0"/>
              <a:t>신재생에너지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3685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15</a:t>
            </a:fld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ko-KR" altLang="en-US" dirty="0" smtClean="0"/>
              <a:t>세부과제</a:t>
            </a:r>
            <a:endParaRPr 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031708"/>
              </p:ext>
            </p:extLst>
          </p:nvPr>
        </p:nvGraphicFramePr>
        <p:xfrm>
          <a:off x="524142" y="875707"/>
          <a:ext cx="8296330" cy="5814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1762"/>
                <a:gridCol w="5834568"/>
              </a:tblGrid>
              <a:tr h="383329"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 smtClean="0"/>
                        <a:t>세부과제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 smtClean="0"/>
                        <a:t>내용</a:t>
                      </a:r>
                      <a:endParaRPr lang="en-US" dirty="0"/>
                    </a:p>
                  </a:txBody>
                  <a:tcPr/>
                </a:tc>
              </a:tr>
              <a:tr h="1091486">
                <a:tc>
                  <a:txBody>
                    <a:bodyPr/>
                    <a:lstStyle/>
                    <a:p>
                      <a:r>
                        <a:rPr lang="ko-KR" altLang="en-US" dirty="0" smtClean="0"/>
                        <a:t>수요자 맞춤형 보급</a:t>
                      </a:r>
                      <a:r>
                        <a:rPr lang="en-US" altLang="ko-KR" dirty="0" smtClean="0"/>
                        <a:t>·</a:t>
                      </a:r>
                      <a:r>
                        <a:rPr lang="ko-KR" altLang="en-US" dirty="0" smtClean="0"/>
                        <a:t>확산정책 추진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dirty="0" smtClean="0"/>
                        <a:t>주민이 참여하여 성과를 공유하고</a:t>
                      </a:r>
                      <a:r>
                        <a:rPr lang="en-US" altLang="ko-KR" sz="1600" dirty="0" smtClean="0"/>
                        <a:t>, </a:t>
                      </a:r>
                      <a:r>
                        <a:rPr lang="ko-KR" altLang="en-US" sz="1600" dirty="0" err="1" smtClean="0"/>
                        <a:t>신재생에너지</a:t>
                      </a:r>
                      <a:r>
                        <a:rPr lang="ko-KR" altLang="en-US" sz="1600" dirty="0" smtClean="0"/>
                        <a:t> 보급에 기여하는 ‘소비자중심’의 </a:t>
                      </a:r>
                      <a:r>
                        <a:rPr lang="ko-KR" altLang="en-US" sz="1600" dirty="0" err="1" smtClean="0"/>
                        <a:t>신재생</a:t>
                      </a:r>
                      <a:r>
                        <a:rPr lang="ko-KR" altLang="en-US" sz="1600" dirty="0" smtClean="0"/>
                        <a:t> 정책 추진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dirty="0" smtClean="0"/>
                        <a:t>도서지역</a:t>
                      </a:r>
                      <a:r>
                        <a:rPr lang="en-US" altLang="ko-KR" sz="1600" dirty="0" smtClean="0"/>
                        <a:t>, </a:t>
                      </a:r>
                      <a:r>
                        <a:rPr lang="ko-KR" altLang="en-US" sz="1600" dirty="0" smtClean="0"/>
                        <a:t>농업기반시설</a:t>
                      </a:r>
                      <a:r>
                        <a:rPr lang="en-US" altLang="ko-KR" sz="1600" dirty="0" smtClean="0"/>
                        <a:t>․</a:t>
                      </a:r>
                      <a:r>
                        <a:rPr lang="ko-KR" altLang="en-US" sz="1600" dirty="0" smtClean="0"/>
                        <a:t>환경기초시설 유휴부지</a:t>
                      </a:r>
                      <a:r>
                        <a:rPr lang="en-US" altLang="ko-KR" sz="1600" dirty="0" smtClean="0"/>
                        <a:t>, </a:t>
                      </a:r>
                      <a:r>
                        <a:rPr lang="ko-KR" altLang="en-US" sz="1600" dirty="0" smtClean="0"/>
                        <a:t>교육시설 등 수요자 </a:t>
                      </a:r>
                      <a:r>
                        <a:rPr lang="ko-KR" altLang="en-US" sz="1600" dirty="0" err="1" smtClean="0"/>
                        <a:t>니즈가</a:t>
                      </a:r>
                      <a:r>
                        <a:rPr lang="ko-KR" altLang="en-US" sz="1600" dirty="0" smtClean="0"/>
                        <a:t> 높은 지역의 신규투자 모색</a:t>
                      </a:r>
                    </a:p>
                  </a:txBody>
                  <a:tcPr/>
                </a:tc>
              </a:tr>
              <a:tr h="1036880">
                <a:tc>
                  <a:txBody>
                    <a:bodyPr/>
                    <a:lstStyle/>
                    <a:p>
                      <a:pPr marL="0" marR="0" lvl="2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시장친화적 제도운영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dirty="0" smtClean="0"/>
                        <a:t>의무이행 여건을 고려하여 </a:t>
                      </a:r>
                      <a:r>
                        <a:rPr lang="en-US" altLang="ko-KR" sz="1600" dirty="0" smtClean="0"/>
                        <a:t>RPS </a:t>
                      </a:r>
                      <a:r>
                        <a:rPr lang="ko-KR" altLang="en-US" sz="1600" dirty="0" smtClean="0"/>
                        <a:t>의무공급량을 재조정하고</a:t>
                      </a:r>
                      <a:r>
                        <a:rPr lang="en-US" altLang="ko-KR" sz="1600" dirty="0" smtClean="0"/>
                        <a:t>, </a:t>
                      </a:r>
                      <a:r>
                        <a:rPr lang="ko-KR" altLang="en-US" sz="1600" dirty="0" smtClean="0"/>
                        <a:t>의무이행을 위한 수단을 다양화하여 이행여건을 개선</a:t>
                      </a:r>
                      <a:endParaRPr lang="en-US" altLang="ko-KR" sz="16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dirty="0" smtClean="0"/>
                        <a:t>시장 및 기술여건 변화에 맞추어 </a:t>
                      </a:r>
                      <a:r>
                        <a:rPr lang="ko-KR" altLang="en-US" sz="1600" dirty="0" err="1" smtClean="0"/>
                        <a:t>신재생에너지</a:t>
                      </a:r>
                      <a:r>
                        <a:rPr lang="ko-KR" altLang="en-US" sz="1600" dirty="0" smtClean="0"/>
                        <a:t> 보급</a:t>
                      </a:r>
                      <a:r>
                        <a:rPr lang="en-US" altLang="ko-KR" sz="1600" dirty="0" smtClean="0"/>
                        <a:t>․</a:t>
                      </a:r>
                      <a:r>
                        <a:rPr lang="ko-KR" altLang="en-US" sz="1600" dirty="0" smtClean="0"/>
                        <a:t>융자사업의 </a:t>
                      </a:r>
                      <a:r>
                        <a:rPr lang="ko-KR" altLang="en-US" sz="1600" dirty="0" err="1" smtClean="0"/>
                        <a:t>효과성을</a:t>
                      </a:r>
                      <a:r>
                        <a:rPr lang="ko-KR" altLang="en-US" sz="1600" dirty="0" smtClean="0"/>
                        <a:t> 개선</a:t>
                      </a:r>
                    </a:p>
                  </a:txBody>
                  <a:tcPr/>
                </a:tc>
              </a:tr>
              <a:tr h="1053879">
                <a:tc>
                  <a:txBody>
                    <a:bodyPr/>
                    <a:lstStyle/>
                    <a:p>
                      <a:pPr marL="0" marR="0" lvl="2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err="1" smtClean="0"/>
                        <a:t>신재생에너지</a:t>
                      </a:r>
                      <a:r>
                        <a:rPr lang="ko-KR" altLang="en-US" dirty="0" smtClean="0"/>
                        <a:t> 해외시장 진출확대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dirty="0" smtClean="0"/>
                        <a:t>국내보급 활성화와 병행하여 지역별</a:t>
                      </a:r>
                      <a:r>
                        <a:rPr lang="en-US" altLang="ko-KR" sz="1600" dirty="0" smtClean="0"/>
                        <a:t>․</a:t>
                      </a:r>
                      <a:r>
                        <a:rPr lang="ko-KR" altLang="en-US" sz="1600" dirty="0" err="1" smtClean="0"/>
                        <a:t>원별</a:t>
                      </a:r>
                      <a:r>
                        <a:rPr lang="ko-KR" altLang="en-US" sz="1600" dirty="0" smtClean="0"/>
                        <a:t> 특화된 전략으로 “해외진출”과 “국내보급”의 </a:t>
                      </a:r>
                      <a:r>
                        <a:rPr lang="ko-KR" altLang="en-US" sz="1600" dirty="0" err="1" smtClean="0"/>
                        <a:t>선순환</a:t>
                      </a:r>
                      <a:r>
                        <a:rPr lang="ko-KR" altLang="en-US" sz="1600" dirty="0" smtClean="0"/>
                        <a:t> 창출</a:t>
                      </a:r>
                      <a:endParaRPr lang="en-US" altLang="ko-KR" sz="16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dirty="0" err="1" smtClean="0"/>
                        <a:t>범정부적</a:t>
                      </a:r>
                      <a:r>
                        <a:rPr lang="ko-KR" altLang="en-US" sz="1600" dirty="0" smtClean="0"/>
                        <a:t> 지원체계를 구축하고</a:t>
                      </a:r>
                      <a:r>
                        <a:rPr lang="en-US" altLang="ko-KR" sz="1600" dirty="0" smtClean="0"/>
                        <a:t>, </a:t>
                      </a:r>
                      <a:r>
                        <a:rPr lang="ko-KR" altLang="en-US" sz="1600" dirty="0" smtClean="0"/>
                        <a:t>국제기구 등과의 협력을 통한 공동 해외진출 등 다양한 비즈니스 모델 마련</a:t>
                      </a:r>
                    </a:p>
                  </a:txBody>
                  <a:tcPr/>
                </a:tc>
              </a:tr>
              <a:tr h="1138868">
                <a:tc>
                  <a:txBody>
                    <a:bodyPr/>
                    <a:lstStyle/>
                    <a:p>
                      <a:r>
                        <a:rPr lang="ko-KR" altLang="en-US" dirty="0" smtClean="0"/>
                        <a:t>새로운 </a:t>
                      </a:r>
                      <a:r>
                        <a:rPr lang="ko-KR" altLang="en-US" dirty="0" err="1" smtClean="0"/>
                        <a:t>신재생에너지</a:t>
                      </a:r>
                      <a:r>
                        <a:rPr lang="ko-KR" altLang="en-US" dirty="0" smtClean="0"/>
                        <a:t> 시장창출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dirty="0" smtClean="0"/>
                        <a:t>버려지던 발전소 </a:t>
                      </a:r>
                      <a:r>
                        <a:rPr lang="ko-KR" altLang="en-US" sz="1600" dirty="0" err="1" smtClean="0"/>
                        <a:t>온배수</a:t>
                      </a:r>
                      <a:r>
                        <a:rPr lang="ko-KR" altLang="en-US" sz="1600" dirty="0" smtClean="0"/>
                        <a:t> 등 국내 </a:t>
                      </a:r>
                      <a:r>
                        <a:rPr lang="ko-KR" altLang="en-US" sz="1600" dirty="0" err="1" smtClean="0"/>
                        <a:t>활용가능한</a:t>
                      </a:r>
                      <a:r>
                        <a:rPr lang="ko-KR" altLang="en-US" sz="1600" dirty="0" smtClean="0"/>
                        <a:t> 새로운 </a:t>
                      </a:r>
                      <a:r>
                        <a:rPr lang="ko-KR" altLang="en-US" sz="1600" dirty="0" err="1" smtClean="0"/>
                        <a:t>신재생에너지원을</a:t>
                      </a:r>
                      <a:r>
                        <a:rPr lang="ko-KR" altLang="en-US" sz="1600" dirty="0" smtClean="0"/>
                        <a:t> 적극 발굴 및 활용방안 모색</a:t>
                      </a:r>
                      <a:endParaRPr lang="en-US" altLang="ko-KR" sz="16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dirty="0" smtClean="0"/>
                        <a:t>전기 에너지 중심에서 수송</a:t>
                      </a:r>
                      <a:r>
                        <a:rPr lang="en-US" altLang="ko-KR" sz="1600" dirty="0" smtClean="0"/>
                        <a:t>․</a:t>
                      </a:r>
                      <a:r>
                        <a:rPr lang="ko-KR" altLang="en-US" sz="1600" dirty="0" smtClean="0"/>
                        <a:t>열에너지로 시장을 확대하고</a:t>
                      </a:r>
                      <a:r>
                        <a:rPr lang="en-US" altLang="ko-KR" sz="1600" dirty="0" smtClean="0"/>
                        <a:t>, </a:t>
                      </a:r>
                      <a:r>
                        <a:rPr lang="ko-KR" altLang="en-US" sz="1600" dirty="0" smtClean="0"/>
                        <a:t>공공부문을 </a:t>
                      </a:r>
                      <a:r>
                        <a:rPr lang="ko-KR" altLang="en-US" sz="1600" dirty="0" err="1" smtClean="0"/>
                        <a:t>중심으로한</a:t>
                      </a:r>
                      <a:r>
                        <a:rPr lang="ko-KR" altLang="en-US" sz="1600" dirty="0" smtClean="0"/>
                        <a:t> 대규모 선도투자 진행</a:t>
                      </a:r>
                    </a:p>
                  </a:txBody>
                  <a:tcPr/>
                </a:tc>
              </a:tr>
              <a:tr h="945195">
                <a:tc>
                  <a:txBody>
                    <a:bodyPr/>
                    <a:lstStyle/>
                    <a:p>
                      <a:pPr marL="0" marR="0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신재생</a:t>
                      </a:r>
                      <a:r>
                        <a:rPr lang="ko-KR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R&amp;D </a:t>
                      </a:r>
                      <a:r>
                        <a:rPr lang="ko-KR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역량 강화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dirty="0" smtClean="0"/>
                        <a:t>(</a:t>
                      </a:r>
                      <a:r>
                        <a:rPr lang="ko-KR" altLang="en-US" sz="1600" dirty="0" smtClean="0"/>
                        <a:t>기술개발</a:t>
                      </a:r>
                      <a:r>
                        <a:rPr lang="en-US" altLang="ko-KR" sz="1600" dirty="0" smtClean="0"/>
                        <a:t>) </a:t>
                      </a:r>
                      <a:r>
                        <a:rPr lang="ko-KR" altLang="en-US" sz="1600" dirty="0" smtClean="0"/>
                        <a:t>상용기술을 </a:t>
                      </a:r>
                      <a:r>
                        <a:rPr lang="ko-KR" altLang="en-US" sz="1600" dirty="0" err="1" smtClean="0"/>
                        <a:t>중심으로한</a:t>
                      </a:r>
                      <a:r>
                        <a:rPr lang="ko-KR" altLang="en-US" sz="1600" dirty="0" smtClean="0"/>
                        <a:t> 단기과제와 미래원천기술 확보를 위한 중장기 과제로 전략적으로 구분하여 추진</a:t>
                      </a:r>
                      <a:endParaRPr lang="en-US" altLang="ko-KR" sz="16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dirty="0" smtClean="0"/>
                        <a:t>(</a:t>
                      </a:r>
                      <a:r>
                        <a:rPr lang="ko-KR" altLang="en-US" sz="1600" dirty="0" smtClean="0"/>
                        <a:t>인력양성</a:t>
                      </a:r>
                      <a:r>
                        <a:rPr lang="en-US" altLang="ko-KR" sz="1600" dirty="0" smtClean="0"/>
                        <a:t>) </a:t>
                      </a:r>
                      <a:r>
                        <a:rPr lang="ko-KR" altLang="en-US" sz="1600" dirty="0" smtClean="0"/>
                        <a:t>전문인력 양성과 </a:t>
                      </a:r>
                      <a:r>
                        <a:rPr lang="ko-KR" altLang="en-US" sz="1600" dirty="0" err="1" smtClean="0"/>
                        <a:t>신재생</a:t>
                      </a:r>
                      <a:r>
                        <a:rPr lang="ko-KR" altLang="en-US" sz="1600" dirty="0" smtClean="0"/>
                        <a:t> 고용창출 연계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890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16</a:t>
            </a:fld>
            <a:endParaRPr 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217096"/>
              </p:ext>
            </p:extLst>
          </p:nvPr>
        </p:nvGraphicFramePr>
        <p:xfrm>
          <a:off x="521291" y="680601"/>
          <a:ext cx="8299181" cy="60427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664"/>
                <a:gridCol w="2105328"/>
                <a:gridCol w="4888189"/>
              </a:tblGrid>
              <a:tr h="221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r>
                        <a:rPr lang="ko-KR" sz="1400" dirty="0">
                          <a:effectLst/>
                        </a:rPr>
                        <a:t>대분야</a:t>
                      </a:r>
                      <a:endParaRPr lang="en-US" sz="14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 dirty="0">
                          <a:effectLst/>
                        </a:rPr>
                        <a:t>전략서비스</a:t>
                      </a:r>
                      <a:r>
                        <a:rPr lang="en-US" sz="1200" dirty="0">
                          <a:effectLst/>
                        </a:rPr>
                        <a:t>(20</a:t>
                      </a:r>
                      <a:r>
                        <a:rPr lang="ko-KR" sz="1200" dirty="0">
                          <a:effectLst/>
                        </a:rPr>
                        <a:t>개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en-US" sz="12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핵심기술</a:t>
                      </a:r>
                      <a:r>
                        <a:rPr lang="en-US" sz="1000" dirty="0">
                          <a:effectLst/>
                        </a:rPr>
                        <a:t>(52</a:t>
                      </a:r>
                      <a:r>
                        <a:rPr lang="ko-KR" sz="1000" dirty="0">
                          <a:effectLst/>
                        </a:rPr>
                        <a:t>개</a:t>
                      </a:r>
                      <a:r>
                        <a:rPr lang="en-US" sz="10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443773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</a:rPr>
                        <a:t>광물자원</a:t>
                      </a:r>
                      <a:endParaRPr lang="en-US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</a:rPr>
                        <a:t>조사탐사</a:t>
                      </a:r>
                      <a:endParaRPr lang="en-US" sz="14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 dirty="0">
                          <a:effectLst/>
                        </a:rPr>
                        <a:t>지질</a:t>
                      </a:r>
                      <a:r>
                        <a:rPr lang="en-US" sz="1200" dirty="0">
                          <a:effectLst/>
                        </a:rPr>
                        <a:t>.</a:t>
                      </a:r>
                      <a:r>
                        <a:rPr lang="ko-KR" sz="1200" dirty="0" err="1">
                          <a:effectLst/>
                        </a:rPr>
                        <a:t>광상조사</a:t>
                      </a:r>
                      <a:endParaRPr lang="en-US" sz="12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 err="1">
                          <a:effectLst/>
                        </a:rPr>
                        <a:t>광상부존</a:t>
                      </a:r>
                      <a:r>
                        <a:rPr lang="ko-KR" sz="1000" dirty="0">
                          <a:effectLst/>
                        </a:rPr>
                        <a:t> 특성해석기술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 err="1">
                          <a:effectLst/>
                        </a:rPr>
                        <a:t>지질매체별</a:t>
                      </a:r>
                      <a:r>
                        <a:rPr lang="ko-KR" sz="1000" dirty="0">
                          <a:effectLst/>
                        </a:rPr>
                        <a:t> 광물자원조사기술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다중센서 원격탐사분석기술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4437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고정밀 광체탐사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 err="1">
                          <a:effectLst/>
                        </a:rPr>
                        <a:t>고정밀</a:t>
                      </a:r>
                      <a:r>
                        <a:rPr lang="ko-KR" sz="1000" dirty="0">
                          <a:effectLst/>
                        </a:rPr>
                        <a:t> 물리탐사기술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 err="1">
                          <a:effectLst/>
                        </a:rPr>
                        <a:t>심부광체물리탐사기술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정밀시추 탐사기술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정밀 </a:t>
                      </a:r>
                      <a:r>
                        <a:rPr lang="ko-KR" sz="1000" dirty="0" err="1">
                          <a:effectLst/>
                        </a:rPr>
                        <a:t>지화학탐사기술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21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통합 분석․평가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광산개발 타당성 평가기술</a:t>
                      </a:r>
                      <a:r>
                        <a:rPr lang="en-US" sz="1000" dirty="0">
                          <a:effectLst/>
                        </a:rPr>
                        <a:t>, GIS </a:t>
                      </a:r>
                      <a:r>
                        <a:rPr lang="ko-KR" sz="1000" dirty="0">
                          <a:effectLst/>
                        </a:rPr>
                        <a:t>기반 자원정보화 및 전문가시스템 개발 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21888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400">
                          <a:effectLst/>
                        </a:rPr>
                        <a:t>광물자원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400">
                          <a:effectLst/>
                        </a:rPr>
                        <a:t>개발</a:t>
                      </a:r>
                      <a:endParaRPr lang="en-US" sz="14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육상광물자원확보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 err="1">
                          <a:effectLst/>
                        </a:rPr>
                        <a:t>대규격</a:t>
                      </a:r>
                      <a:r>
                        <a:rPr lang="ko-KR" sz="1000" dirty="0">
                          <a:effectLst/>
                        </a:rPr>
                        <a:t> 갱내 채광기술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친환경 </a:t>
                      </a:r>
                      <a:r>
                        <a:rPr lang="ko-KR" sz="1000" dirty="0" err="1">
                          <a:effectLst/>
                        </a:rPr>
                        <a:t>노천광</a:t>
                      </a:r>
                      <a:r>
                        <a:rPr lang="ko-KR" sz="1000" dirty="0">
                          <a:effectLst/>
                        </a:rPr>
                        <a:t> 개발기술</a:t>
                      </a:r>
                      <a:r>
                        <a:rPr lang="en-US" sz="1000" dirty="0">
                          <a:effectLst/>
                        </a:rPr>
                        <a:t>, F/S </a:t>
                      </a:r>
                      <a:r>
                        <a:rPr lang="ko-KR" sz="1000" dirty="0">
                          <a:effectLst/>
                        </a:rPr>
                        <a:t>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21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해저전략광물자원 확보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집광기술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양광기술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 err="1">
                          <a:effectLst/>
                        </a:rPr>
                        <a:t>채광선기술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502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광해방지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지반침하 재해방지 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광산폐기물 처리기술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광산환경오염방지 및 처리기술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21888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400">
                          <a:effectLst/>
                        </a:rPr>
                        <a:t>광물자원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400">
                          <a:effectLst/>
                        </a:rPr>
                        <a:t>활용</a:t>
                      </a:r>
                      <a:endParaRPr lang="en-US" sz="14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비금속광물활용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비금속광물 부가가치화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광물자원 고도선별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21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금속광물활용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 err="1">
                          <a:effectLst/>
                        </a:rPr>
                        <a:t>신제련공정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금속원료화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21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고기능 원료소재화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산업원료 고순도화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 err="1">
                          <a:effectLst/>
                        </a:rPr>
                        <a:t>고기능성</a:t>
                      </a:r>
                      <a:r>
                        <a:rPr lang="ko-KR" sz="1000" dirty="0">
                          <a:effectLst/>
                        </a:rPr>
                        <a:t> 원료소재제조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21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순환자원활용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순환자원 회수공정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순환자원 소재화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443773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400">
                          <a:effectLst/>
                        </a:rPr>
                        <a:t>석유가스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400">
                          <a:effectLst/>
                        </a:rPr>
                        <a:t>자원조사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400">
                          <a:effectLst/>
                        </a:rPr>
                        <a:t>탐사</a:t>
                      </a:r>
                      <a:endParaRPr lang="en-US" sz="14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국내석유자원부존평가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국내 석유가스 자원조사 및 탐사기술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석유가스 부존 특성 파악기술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생산광구 부존 변화탐지 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4437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석유탐사기술 고도화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석유가스 직접탐지기술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 err="1">
                          <a:effectLst/>
                        </a:rPr>
                        <a:t>심부저류층</a:t>
                      </a:r>
                      <a:r>
                        <a:rPr lang="ko-KR" sz="1000" dirty="0">
                          <a:effectLst/>
                        </a:rPr>
                        <a:t> 및 </a:t>
                      </a:r>
                      <a:r>
                        <a:rPr lang="ko-KR" sz="1000" dirty="0" err="1">
                          <a:effectLst/>
                        </a:rPr>
                        <a:t>프론티어지역</a:t>
                      </a:r>
                      <a:r>
                        <a:rPr lang="ko-KR" sz="1000" dirty="0">
                          <a:effectLst/>
                        </a:rPr>
                        <a:t> 탐사기술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유망구조도출 및 평가기술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고해상 지층 </a:t>
                      </a:r>
                      <a:r>
                        <a:rPr lang="ko-KR" sz="1000" dirty="0" err="1">
                          <a:effectLst/>
                        </a:rPr>
                        <a:t>영상화기술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자료획득 시스템 개발 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4437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석유자원정보화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국내대륙붕 종합정보 체제 구축기술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해외석유가스 자원 협력 및 기술정보 시스템구축기술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21888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400">
                          <a:effectLst/>
                        </a:rPr>
                        <a:t>석유가스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400">
                          <a:effectLst/>
                        </a:rPr>
                        <a:t>자원개발</a:t>
                      </a:r>
                      <a:endParaRPr lang="en-US" sz="14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유</a:t>
                      </a:r>
                      <a:r>
                        <a:rPr lang="en-US" sz="1200">
                          <a:effectLst/>
                        </a:rPr>
                        <a:t>.</a:t>
                      </a:r>
                      <a:r>
                        <a:rPr lang="ko-KR" sz="1200">
                          <a:effectLst/>
                        </a:rPr>
                        <a:t>가스전 운영 및 관리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 err="1">
                          <a:effectLst/>
                        </a:rPr>
                        <a:t>저류층</a:t>
                      </a:r>
                      <a:r>
                        <a:rPr lang="ko-KR" sz="1000" dirty="0">
                          <a:effectLst/>
                        </a:rPr>
                        <a:t> </a:t>
                      </a:r>
                      <a:r>
                        <a:rPr lang="ko-KR" sz="1000" dirty="0" err="1">
                          <a:effectLst/>
                        </a:rPr>
                        <a:t>관리기슬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디지털 유</a:t>
                      </a:r>
                      <a:r>
                        <a:rPr lang="en-US" sz="1000" dirty="0">
                          <a:effectLst/>
                        </a:rPr>
                        <a:t>.</a:t>
                      </a:r>
                      <a:r>
                        <a:rPr lang="ko-KR" sz="1000" dirty="0">
                          <a:effectLst/>
                        </a:rPr>
                        <a:t>가스전기술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21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극지 및 오지 석유</a:t>
                      </a:r>
                      <a:r>
                        <a:rPr lang="en-US" sz="1200">
                          <a:effectLst/>
                        </a:rPr>
                        <a:t>.</a:t>
                      </a:r>
                      <a:r>
                        <a:rPr lang="ko-KR" sz="1200">
                          <a:effectLst/>
                        </a:rPr>
                        <a:t>가스 개발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심해 유</a:t>
                      </a:r>
                      <a:r>
                        <a:rPr lang="en-US" sz="1000" dirty="0">
                          <a:effectLst/>
                        </a:rPr>
                        <a:t>.</a:t>
                      </a:r>
                      <a:r>
                        <a:rPr lang="ko-KR" sz="1000" dirty="0">
                          <a:effectLst/>
                        </a:rPr>
                        <a:t>가스개발기술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 err="1">
                          <a:effectLst/>
                        </a:rPr>
                        <a:t>심부</a:t>
                      </a:r>
                      <a:r>
                        <a:rPr lang="ko-KR" sz="1000" dirty="0">
                          <a:effectLst/>
                        </a:rPr>
                        <a:t> 유</a:t>
                      </a:r>
                      <a:r>
                        <a:rPr lang="en-US" sz="1000" dirty="0">
                          <a:effectLst/>
                        </a:rPr>
                        <a:t>.</a:t>
                      </a:r>
                      <a:r>
                        <a:rPr lang="ko-KR" sz="1000" dirty="0">
                          <a:effectLst/>
                        </a:rPr>
                        <a:t>가스개발기술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21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유</a:t>
                      </a:r>
                      <a:r>
                        <a:rPr lang="en-US" sz="1200">
                          <a:effectLst/>
                        </a:rPr>
                        <a:t>/</a:t>
                      </a:r>
                      <a:r>
                        <a:rPr lang="ko-KR" sz="1200">
                          <a:effectLst/>
                        </a:rPr>
                        <a:t>가스 생산량 증대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IOR</a:t>
                      </a:r>
                      <a:r>
                        <a:rPr lang="ko-KR" sz="1000" dirty="0">
                          <a:effectLst/>
                        </a:rPr>
                        <a:t>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한계 유</a:t>
                      </a:r>
                      <a:r>
                        <a:rPr lang="en-US" sz="1000" dirty="0">
                          <a:effectLst/>
                        </a:rPr>
                        <a:t>.</a:t>
                      </a:r>
                      <a:r>
                        <a:rPr lang="ko-KR" sz="1000" dirty="0">
                          <a:effectLst/>
                        </a:rPr>
                        <a:t>가스전 개발기술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21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유</a:t>
                      </a:r>
                      <a:r>
                        <a:rPr lang="en-US" sz="1200">
                          <a:effectLst/>
                        </a:rPr>
                        <a:t>.</a:t>
                      </a:r>
                      <a:r>
                        <a:rPr lang="ko-KR" sz="1200">
                          <a:effectLst/>
                        </a:rPr>
                        <a:t>가스 수송 및 저장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파이프라인 수송기술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유</a:t>
                      </a:r>
                      <a:r>
                        <a:rPr lang="en-US" sz="1000" dirty="0">
                          <a:effectLst/>
                        </a:rPr>
                        <a:t>.</a:t>
                      </a:r>
                      <a:r>
                        <a:rPr lang="ko-KR" sz="1000" dirty="0">
                          <a:effectLst/>
                        </a:rPr>
                        <a:t>가스 저장기술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21888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</a:rPr>
                        <a:t>석유가스</a:t>
                      </a:r>
                      <a:endParaRPr lang="en-US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</a:rPr>
                        <a:t>자원활용</a:t>
                      </a:r>
                      <a:endParaRPr lang="en-US" sz="14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비재래형 석유개발기술 확보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오일샌드개발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 err="1">
                          <a:effectLst/>
                        </a:rPr>
                        <a:t>오일셰일개발기술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 err="1">
                          <a:effectLst/>
                        </a:rPr>
                        <a:t>오리멀젼생산기술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4437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>
                          <a:effectLst/>
                        </a:rPr>
                        <a:t>비재래가스 개발기술 확보</a:t>
                      </a:r>
                      <a:endParaRPr lang="en-US" sz="120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 err="1">
                          <a:effectLst/>
                        </a:rPr>
                        <a:t>가스하이드레이트개발기술</a:t>
                      </a:r>
                      <a:r>
                        <a:rPr lang="en-US" sz="1000" dirty="0">
                          <a:effectLst/>
                        </a:rPr>
                        <a:t>, CBM</a:t>
                      </a:r>
                      <a:r>
                        <a:rPr lang="ko-KR" sz="1000" dirty="0">
                          <a:effectLst/>
                        </a:rPr>
                        <a:t>개발기술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>
                          <a:effectLst/>
                        </a:rPr>
                        <a:t>치밀가스전</a:t>
                      </a:r>
                      <a:endParaRPr lang="en-US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개발기술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 anchor="ctr"/>
                </a:tc>
              </a:tr>
              <a:tr h="221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200" dirty="0" err="1">
                          <a:effectLst/>
                        </a:rPr>
                        <a:t>가스액체화기술고도화</a:t>
                      </a:r>
                      <a:endParaRPr lang="en-US" sz="12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000" dirty="0">
                          <a:effectLst/>
                        </a:rPr>
                        <a:t>가스액체화 현장활용기술</a:t>
                      </a:r>
                      <a:r>
                        <a:rPr lang="en-US" sz="1000" dirty="0">
                          <a:effectLst/>
                        </a:rPr>
                        <a:t>, </a:t>
                      </a:r>
                      <a:r>
                        <a:rPr lang="ko-KR" sz="1000" dirty="0" err="1">
                          <a:effectLst/>
                        </a:rPr>
                        <a:t>가스액체화제조기술</a:t>
                      </a:r>
                      <a:endParaRPr lang="en-US" sz="10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50350" marR="50350" marT="0" marB="0"/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483538" y="311264"/>
            <a:ext cx="4660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/>
              <a:t>자원개발 </a:t>
            </a:r>
            <a:r>
              <a:rPr lang="ko-KR" altLang="en-US" dirty="0" err="1" smtClean="0"/>
              <a:t>로드맵</a:t>
            </a:r>
            <a:r>
              <a:rPr lang="ko-KR" altLang="en-US" dirty="0" smtClean="0"/>
              <a:t> 상의 </a:t>
            </a:r>
            <a:r>
              <a:rPr lang="ko-KR" altLang="en-US" dirty="0"/>
              <a:t>분야별 핵심기술 목록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5686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6</a:t>
            </a:r>
            <a:r>
              <a:rPr lang="ko-KR" altLang="en-US" dirty="0"/>
              <a:t>대 전략 광물</a:t>
            </a:r>
          </a:p>
          <a:p>
            <a:pPr lvl="1"/>
            <a:r>
              <a:rPr lang="ko-KR" altLang="en-US" dirty="0" err="1" smtClean="0"/>
              <a:t>유연탄ㆍ우라늄ㆍ철ㆍ구리ㆍ니켈ㆍ아연</a:t>
            </a:r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en-US" altLang="ko-KR" dirty="0"/>
              <a:t>6</a:t>
            </a:r>
            <a:r>
              <a:rPr lang="ko-KR" altLang="en-US" dirty="0"/>
              <a:t>대 </a:t>
            </a:r>
            <a:r>
              <a:rPr lang="ko-KR" altLang="en-US" dirty="0" err="1"/>
              <a:t>준전략광물</a:t>
            </a:r>
            <a:endParaRPr lang="ko-KR" altLang="en-US" dirty="0"/>
          </a:p>
          <a:p>
            <a:pPr lvl="1"/>
            <a:r>
              <a:rPr lang="ko-KR" altLang="en-US" dirty="0" err="1" smtClean="0"/>
              <a:t>크롬ㆍ망간ㆍ몰리브덴ㆍ텅스텐ㆍ리튬ㆍ희토류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endParaRPr 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66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광업법</a:t>
            </a:r>
            <a:r>
              <a:rPr lang="en-US" altLang="ko-KR" dirty="0" smtClean="0"/>
              <a:t>: </a:t>
            </a:r>
            <a:r>
              <a:rPr lang="ko-KR" altLang="en-US" dirty="0"/>
              <a:t>국내 자원개발</a:t>
            </a:r>
            <a:r>
              <a:rPr lang="en-US" altLang="ko-KR" dirty="0"/>
              <a:t>(</a:t>
            </a:r>
            <a:r>
              <a:rPr lang="ko-KR" altLang="en-US" dirty="0"/>
              <a:t>광업활동</a:t>
            </a:r>
            <a:r>
              <a:rPr lang="en-US" altLang="ko-KR" dirty="0"/>
              <a:t>)</a:t>
            </a:r>
            <a:r>
              <a:rPr lang="ko-KR" altLang="en-US" dirty="0"/>
              <a:t>에 있어 가장 근간이 되는 법</a:t>
            </a:r>
            <a:endParaRPr lang="en-US" dirty="0"/>
          </a:p>
          <a:p>
            <a:pPr lvl="1"/>
            <a:r>
              <a:rPr lang="ko-KR" altLang="en-US" dirty="0" err="1"/>
              <a:t>광권등록</a:t>
            </a:r>
            <a:r>
              <a:rPr lang="en-US" altLang="ko-KR" dirty="0"/>
              <a:t>: </a:t>
            </a:r>
            <a:r>
              <a:rPr lang="en-US" dirty="0"/>
              <a:t>9</a:t>
            </a:r>
            <a:r>
              <a:rPr lang="ko-KR" altLang="en-US" dirty="0"/>
              <a:t>조 </a:t>
            </a:r>
            <a:r>
              <a:rPr lang="en-US" dirty="0"/>
              <a:t>2</a:t>
            </a:r>
            <a:r>
              <a:rPr lang="ko-KR" altLang="en-US" dirty="0"/>
              <a:t>항</a:t>
            </a:r>
            <a:r>
              <a:rPr lang="en-US" dirty="0"/>
              <a:t>, 41</a:t>
            </a:r>
            <a:r>
              <a:rPr lang="ko-KR" altLang="en-US" dirty="0"/>
              <a:t>조</a:t>
            </a:r>
            <a:r>
              <a:rPr lang="en-US" dirty="0"/>
              <a:t>,  42</a:t>
            </a:r>
            <a:r>
              <a:rPr lang="ko-KR" altLang="en-US" dirty="0"/>
              <a:t>조</a:t>
            </a:r>
            <a:endParaRPr lang="en-US" dirty="0"/>
          </a:p>
          <a:p>
            <a:pPr lvl="1"/>
            <a:r>
              <a:rPr lang="ko-KR" altLang="en-US" dirty="0"/>
              <a:t>토지의 출입 및 사용에 의한 손실 보상</a:t>
            </a:r>
            <a:r>
              <a:rPr lang="en-US" altLang="ko-KR" dirty="0"/>
              <a:t>: </a:t>
            </a:r>
            <a:r>
              <a:rPr lang="en-US" dirty="0"/>
              <a:t> 69</a:t>
            </a:r>
            <a:r>
              <a:rPr lang="ko-KR" altLang="en-US" dirty="0"/>
              <a:t>조</a:t>
            </a:r>
            <a:endParaRPr lang="en-US" dirty="0"/>
          </a:p>
          <a:p>
            <a:pPr lvl="1"/>
            <a:r>
              <a:rPr lang="ko-KR" altLang="en-US" dirty="0"/>
              <a:t>광해의 종류와 배상 의무</a:t>
            </a:r>
            <a:r>
              <a:rPr lang="en-US" altLang="ko-KR" dirty="0"/>
              <a:t>: </a:t>
            </a:r>
            <a:r>
              <a:rPr lang="en-US" dirty="0"/>
              <a:t> 75</a:t>
            </a:r>
            <a:r>
              <a:rPr lang="ko-KR" altLang="en-US" dirty="0"/>
              <a:t>조</a:t>
            </a:r>
            <a:endParaRPr lang="en-US" dirty="0"/>
          </a:p>
          <a:p>
            <a:pPr lvl="1"/>
            <a:r>
              <a:rPr lang="ko-KR" altLang="en-US" dirty="0"/>
              <a:t>광물 수입 부과금</a:t>
            </a:r>
            <a:r>
              <a:rPr lang="en-US" altLang="ko-KR" dirty="0"/>
              <a:t>, </a:t>
            </a:r>
            <a:r>
              <a:rPr lang="ko-KR" altLang="en-US" dirty="0"/>
              <a:t>판매부과금</a:t>
            </a:r>
            <a:r>
              <a:rPr lang="en-US" altLang="ko-KR" dirty="0"/>
              <a:t>: </a:t>
            </a:r>
            <a:r>
              <a:rPr lang="en-US" dirty="0"/>
              <a:t>87 &amp; 88</a:t>
            </a:r>
            <a:r>
              <a:rPr lang="ko-KR" altLang="en-US" dirty="0"/>
              <a:t>조</a:t>
            </a:r>
            <a:endParaRPr lang="en-US" dirty="0"/>
          </a:p>
          <a:p>
            <a:endParaRPr 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18</a:t>
            </a:fld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관련 법규 </a:t>
            </a:r>
            <a:r>
              <a:rPr lang="en-US" altLang="ko-KR" dirty="0" smtClean="0"/>
              <a:t>- </a:t>
            </a:r>
            <a:r>
              <a:rPr lang="ko-KR" altLang="en-US" dirty="0" smtClean="0"/>
              <a:t>광업법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880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ko-KR" altLang="en-US" dirty="0"/>
              <a:t>관련법</a:t>
            </a:r>
            <a:endParaRPr lang="en-US" dirty="0"/>
          </a:p>
          <a:p>
            <a:pPr lvl="2"/>
            <a:r>
              <a:rPr lang="ko-KR" altLang="en-US" dirty="0"/>
              <a:t>광업법 시행령</a:t>
            </a:r>
            <a:r>
              <a:rPr lang="en-US" altLang="ko-KR" dirty="0"/>
              <a:t>, </a:t>
            </a:r>
            <a:r>
              <a:rPr lang="ko-KR" altLang="en-US" dirty="0"/>
              <a:t>시행규칙</a:t>
            </a:r>
            <a:endParaRPr lang="en-US" dirty="0"/>
          </a:p>
          <a:p>
            <a:pPr lvl="2"/>
            <a:r>
              <a:rPr lang="ko-KR" altLang="en-US" dirty="0"/>
              <a:t>광산보안법</a:t>
            </a:r>
            <a:r>
              <a:rPr lang="en-US" altLang="ko-KR" dirty="0"/>
              <a:t>, </a:t>
            </a:r>
            <a:r>
              <a:rPr lang="ko-KR" altLang="en-US" dirty="0"/>
              <a:t>시행령</a:t>
            </a:r>
            <a:r>
              <a:rPr lang="en-US" altLang="ko-KR" dirty="0"/>
              <a:t>, </a:t>
            </a:r>
            <a:r>
              <a:rPr lang="ko-KR" altLang="en-US" dirty="0"/>
              <a:t>시행규칙</a:t>
            </a:r>
            <a:endParaRPr lang="en-US" dirty="0"/>
          </a:p>
          <a:p>
            <a:pPr lvl="2"/>
            <a:r>
              <a:rPr lang="ko-KR" altLang="en-US" dirty="0"/>
              <a:t>해저광물자원개발법</a:t>
            </a:r>
            <a:r>
              <a:rPr lang="en-US" dirty="0"/>
              <a:t>, </a:t>
            </a:r>
            <a:r>
              <a:rPr lang="ko-KR" altLang="en-US" dirty="0"/>
              <a:t>시행령</a:t>
            </a:r>
            <a:r>
              <a:rPr lang="en-US" altLang="ko-KR" dirty="0"/>
              <a:t>, </a:t>
            </a:r>
            <a:r>
              <a:rPr lang="ko-KR" altLang="en-US" dirty="0"/>
              <a:t>시행규칙</a:t>
            </a:r>
            <a:endParaRPr lang="en-US" dirty="0"/>
          </a:p>
          <a:p>
            <a:pPr lvl="2"/>
            <a:r>
              <a:rPr lang="ko-KR" altLang="en-US" dirty="0" err="1"/>
              <a:t>석탄산업법</a:t>
            </a:r>
            <a:r>
              <a:rPr lang="en-US" altLang="ko-KR" dirty="0"/>
              <a:t>, </a:t>
            </a:r>
            <a:r>
              <a:rPr lang="ko-KR" altLang="en-US" dirty="0"/>
              <a:t>시행령</a:t>
            </a:r>
            <a:r>
              <a:rPr lang="en-US" altLang="ko-KR" dirty="0"/>
              <a:t>, </a:t>
            </a:r>
            <a:r>
              <a:rPr lang="ko-KR" altLang="en-US" dirty="0"/>
              <a:t>시행규칙</a:t>
            </a:r>
            <a:endParaRPr lang="en-US" altLang="ko-KR" dirty="0"/>
          </a:p>
          <a:p>
            <a:pPr lvl="2"/>
            <a:r>
              <a:rPr lang="ko-KR" altLang="en-US" dirty="0" err="1"/>
              <a:t>에너지법</a:t>
            </a:r>
            <a:r>
              <a:rPr lang="en-US" altLang="ko-KR" dirty="0"/>
              <a:t>, </a:t>
            </a:r>
            <a:r>
              <a:rPr lang="ko-KR" altLang="en-US" dirty="0"/>
              <a:t>시행령</a:t>
            </a:r>
            <a:r>
              <a:rPr lang="en-US" altLang="ko-KR" dirty="0"/>
              <a:t>, </a:t>
            </a:r>
            <a:r>
              <a:rPr lang="ko-KR" altLang="en-US" dirty="0"/>
              <a:t>시행규칙</a:t>
            </a:r>
            <a:endParaRPr lang="en-US" dirty="0"/>
          </a:p>
          <a:p>
            <a:endParaRPr 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19</a:t>
            </a:fld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관련 법규 </a:t>
            </a:r>
            <a:r>
              <a:rPr lang="en-US" altLang="ko-KR" dirty="0" smtClean="0"/>
              <a:t>- </a:t>
            </a:r>
            <a:r>
              <a:rPr lang="ko-KR" altLang="en-US" dirty="0" smtClean="0"/>
              <a:t>광업관련법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582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우리나라 지표들</a:t>
            </a:r>
            <a:endParaRPr lang="en-US" dirty="0"/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대한민국</a:t>
            </a:r>
            <a:endParaRPr lang="en-US" dirty="0"/>
          </a:p>
          <a:p>
            <a:pPr lvl="1"/>
            <a:r>
              <a:rPr lang="ko-KR" altLang="en-US" dirty="0"/>
              <a:t>면적</a:t>
            </a:r>
            <a:r>
              <a:rPr lang="en-US" dirty="0"/>
              <a:t>: 100,210 km</a:t>
            </a:r>
            <a:r>
              <a:rPr lang="en-US" baseline="30000" dirty="0"/>
              <a:t>2</a:t>
            </a:r>
            <a:r>
              <a:rPr lang="en-US" dirty="0"/>
              <a:t> (109</a:t>
            </a:r>
            <a:r>
              <a:rPr lang="en-US" baseline="30000" dirty="0"/>
              <a:t>th</a:t>
            </a:r>
            <a:r>
              <a:rPr lang="en-US" dirty="0"/>
              <a:t>)</a:t>
            </a:r>
          </a:p>
          <a:p>
            <a:pPr lvl="1"/>
            <a:r>
              <a:rPr lang="ko-KR" altLang="en-US" dirty="0"/>
              <a:t>인구</a:t>
            </a:r>
            <a:r>
              <a:rPr lang="en-US" dirty="0"/>
              <a:t>: 50,219,669 (26</a:t>
            </a:r>
            <a:r>
              <a:rPr lang="en-US" baseline="30000" dirty="0"/>
              <a:t>th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GDP (nominal): $1.271 trillion (15</a:t>
            </a:r>
            <a:r>
              <a:rPr lang="en-US" baseline="30000" dirty="0"/>
              <a:t>th</a:t>
            </a:r>
            <a:r>
              <a:rPr lang="en-US" dirty="0"/>
              <a:t>)</a:t>
            </a:r>
          </a:p>
          <a:p>
            <a:pPr lvl="1"/>
            <a:r>
              <a:rPr lang="ko-KR" altLang="en-US" dirty="0"/>
              <a:t>자원소비량</a:t>
            </a:r>
            <a:r>
              <a:rPr lang="en-US" dirty="0"/>
              <a:t> (9</a:t>
            </a:r>
            <a:r>
              <a:rPr lang="en-US" baseline="30000" dirty="0"/>
              <a:t>th</a:t>
            </a:r>
            <a:r>
              <a:rPr lang="en-US" dirty="0"/>
              <a:t>)</a:t>
            </a:r>
          </a:p>
          <a:p>
            <a:pPr lvl="2"/>
            <a:r>
              <a:rPr lang="ko-KR" altLang="en-US" dirty="0"/>
              <a:t>에너지</a:t>
            </a:r>
            <a:r>
              <a:rPr lang="en-US" dirty="0"/>
              <a:t>: 279 MTOE (97% </a:t>
            </a:r>
            <a:r>
              <a:rPr lang="ko-KR" altLang="en-US" dirty="0"/>
              <a:t>수입</a:t>
            </a:r>
            <a:r>
              <a:rPr lang="en-US" dirty="0"/>
              <a:t>)</a:t>
            </a:r>
          </a:p>
          <a:p>
            <a:pPr lvl="2"/>
            <a:r>
              <a:rPr lang="ko-KR" altLang="en-US" dirty="0"/>
              <a:t>광물</a:t>
            </a:r>
            <a:r>
              <a:rPr lang="en-US" dirty="0"/>
              <a:t>:  $ 23 billion (96% </a:t>
            </a:r>
            <a:r>
              <a:rPr lang="ko-KR" altLang="en-US" dirty="0"/>
              <a:t>수입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3861048"/>
            <a:ext cx="2611350" cy="261135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9080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ko-KR" altLang="en-US" dirty="0"/>
              <a:t>해외자원개발 관련법</a:t>
            </a:r>
            <a:endParaRPr lang="en-US" dirty="0"/>
          </a:p>
          <a:p>
            <a:pPr lvl="1"/>
            <a:r>
              <a:rPr lang="ko-KR" altLang="en-US" dirty="0" smtClean="0"/>
              <a:t>해외자원개발사업법</a:t>
            </a:r>
            <a:endParaRPr lang="en-US" dirty="0"/>
          </a:p>
          <a:p>
            <a:pPr lvl="2"/>
            <a:r>
              <a:rPr lang="ko-KR" altLang="en-US" dirty="0"/>
              <a:t>보고의 의무</a:t>
            </a:r>
            <a:r>
              <a:rPr lang="en-US" altLang="ko-KR" dirty="0"/>
              <a:t>: </a:t>
            </a:r>
            <a:r>
              <a:rPr lang="en-US" dirty="0"/>
              <a:t>5</a:t>
            </a:r>
            <a:r>
              <a:rPr lang="ko-KR" altLang="en-US" dirty="0"/>
              <a:t>조</a:t>
            </a:r>
            <a:endParaRPr lang="en-US" dirty="0"/>
          </a:p>
          <a:p>
            <a:pPr lvl="2"/>
            <a:r>
              <a:rPr lang="ko-KR" altLang="en-US" dirty="0"/>
              <a:t>융자</a:t>
            </a:r>
            <a:r>
              <a:rPr lang="en-US" dirty="0"/>
              <a:t>: 11</a:t>
            </a:r>
            <a:r>
              <a:rPr lang="ko-KR" altLang="en-US" dirty="0"/>
              <a:t>조</a:t>
            </a:r>
            <a:endParaRPr lang="en-US" dirty="0"/>
          </a:p>
          <a:p>
            <a:pPr lvl="2"/>
            <a:r>
              <a:rPr lang="ko-KR" altLang="en-US" dirty="0"/>
              <a:t>조세 특례</a:t>
            </a:r>
            <a:r>
              <a:rPr lang="en-US" altLang="ko-KR" dirty="0"/>
              <a:t>:12</a:t>
            </a:r>
            <a:r>
              <a:rPr lang="ko-KR" altLang="en-US" dirty="0"/>
              <a:t>조</a:t>
            </a:r>
            <a:endParaRPr lang="en-US" altLang="ko-KR" dirty="0"/>
          </a:p>
          <a:p>
            <a:pPr lvl="2"/>
            <a:r>
              <a:rPr lang="ko-KR" altLang="en-US" dirty="0"/>
              <a:t>투자위험보증사업</a:t>
            </a:r>
            <a:r>
              <a:rPr lang="en-US" altLang="ko-KR" dirty="0"/>
              <a:t>: 13-8</a:t>
            </a:r>
            <a:r>
              <a:rPr lang="ko-KR" altLang="en-US" dirty="0"/>
              <a:t>항</a:t>
            </a:r>
            <a:endParaRPr lang="en-US" dirty="0"/>
          </a:p>
          <a:p>
            <a:pPr lvl="1"/>
            <a:r>
              <a:rPr lang="ko-KR" altLang="en-US" dirty="0"/>
              <a:t>해외자원개발사업법 시행령</a:t>
            </a:r>
            <a:endParaRPr lang="en-US" dirty="0"/>
          </a:p>
          <a:p>
            <a:pPr lvl="2"/>
            <a:r>
              <a:rPr lang="ko-KR" altLang="en-US" dirty="0"/>
              <a:t>해외자원 개발 방법</a:t>
            </a:r>
            <a:r>
              <a:rPr lang="en-US" altLang="ko-KR" dirty="0"/>
              <a:t>: </a:t>
            </a:r>
            <a:r>
              <a:rPr lang="en-US" dirty="0"/>
              <a:t>3</a:t>
            </a:r>
            <a:r>
              <a:rPr lang="ko-KR" altLang="en-US" dirty="0"/>
              <a:t>조</a:t>
            </a:r>
            <a:endParaRPr lang="en-US" dirty="0"/>
          </a:p>
          <a:p>
            <a:pPr lvl="2"/>
            <a:r>
              <a:rPr lang="ko-KR" altLang="en-US" dirty="0"/>
              <a:t>사업계획의 보완</a:t>
            </a:r>
            <a:r>
              <a:rPr lang="en-US" altLang="ko-KR" dirty="0"/>
              <a:t>: 7</a:t>
            </a:r>
            <a:r>
              <a:rPr lang="ko-KR" altLang="en-US" dirty="0"/>
              <a:t>조</a:t>
            </a:r>
            <a:endParaRPr lang="en-US" dirty="0"/>
          </a:p>
          <a:p>
            <a:pPr lvl="2"/>
            <a:r>
              <a:rPr lang="ko-KR" altLang="en-US" dirty="0"/>
              <a:t>융자심의위원회 설치 및 운영</a:t>
            </a:r>
            <a:r>
              <a:rPr lang="en-US" altLang="ko-KR" dirty="0"/>
              <a:t>: 11-2</a:t>
            </a:r>
            <a:r>
              <a:rPr lang="ko-KR" altLang="en-US" dirty="0"/>
              <a:t>항</a:t>
            </a:r>
            <a:endParaRPr lang="en-US" dirty="0"/>
          </a:p>
          <a:p>
            <a:endParaRPr 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20</a:t>
            </a:fld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관련 법규</a:t>
            </a:r>
            <a:r>
              <a:rPr lang="en-US" altLang="ko-KR" dirty="0" smtClean="0"/>
              <a:t>-</a:t>
            </a:r>
            <a:r>
              <a:rPr lang="ko-KR" altLang="en-US" dirty="0" smtClean="0"/>
              <a:t>해외자원개발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0551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인권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헌법</a:t>
            </a:r>
            <a:r>
              <a:rPr lang="en-US" altLang="ko-KR" dirty="0"/>
              <a:t>:</a:t>
            </a:r>
            <a:endParaRPr lang="en-US" dirty="0"/>
          </a:p>
          <a:p>
            <a:pPr lvl="2"/>
            <a:r>
              <a:rPr lang="ko-KR" altLang="en-US" dirty="0"/>
              <a:t>제</a:t>
            </a:r>
            <a:r>
              <a:rPr lang="en-US" altLang="ko-KR" dirty="0"/>
              <a:t>2</a:t>
            </a:r>
            <a:r>
              <a:rPr lang="ko-KR" altLang="en-US" dirty="0"/>
              <a:t>장</a:t>
            </a:r>
            <a:r>
              <a:rPr lang="en-US" dirty="0"/>
              <a:t> (10 – 39</a:t>
            </a:r>
            <a:r>
              <a:rPr lang="ko-KR" altLang="en-US" dirty="0"/>
              <a:t>조</a:t>
            </a:r>
            <a:r>
              <a:rPr lang="en-US" dirty="0"/>
              <a:t>): </a:t>
            </a:r>
            <a:r>
              <a:rPr lang="ko-KR" altLang="en-US" dirty="0"/>
              <a:t>모든 기본권리의 보장</a:t>
            </a:r>
            <a:r>
              <a:rPr lang="en-US" dirty="0"/>
              <a:t> (</a:t>
            </a:r>
            <a:r>
              <a:rPr lang="ko-KR" altLang="en-US" dirty="0"/>
              <a:t>집회</a:t>
            </a:r>
            <a:r>
              <a:rPr lang="en-US" altLang="ko-KR" dirty="0"/>
              <a:t>, </a:t>
            </a:r>
            <a:r>
              <a:rPr lang="ko-KR" altLang="en-US" dirty="0"/>
              <a:t>결사</a:t>
            </a:r>
            <a:r>
              <a:rPr lang="en-US" altLang="ko-KR" dirty="0"/>
              <a:t>, </a:t>
            </a:r>
            <a:r>
              <a:rPr lang="ko-KR" altLang="en-US" dirty="0"/>
              <a:t>표현</a:t>
            </a:r>
            <a:r>
              <a:rPr lang="en-US" altLang="ko-KR" dirty="0"/>
              <a:t>, </a:t>
            </a:r>
            <a:r>
              <a:rPr lang="ko-KR" altLang="en-US" dirty="0"/>
              <a:t>교육</a:t>
            </a:r>
            <a:r>
              <a:rPr lang="en-US" altLang="ko-KR" dirty="0"/>
              <a:t>, </a:t>
            </a:r>
            <a:r>
              <a:rPr lang="ko-KR" altLang="en-US" dirty="0"/>
              <a:t>노동</a:t>
            </a:r>
            <a:r>
              <a:rPr lang="en-US" altLang="ko-KR" dirty="0"/>
              <a:t>, </a:t>
            </a:r>
            <a:r>
              <a:rPr lang="ko-KR" altLang="en-US" dirty="0"/>
              <a:t>주거 등</a:t>
            </a:r>
            <a:r>
              <a:rPr lang="en-US" altLang="ko-KR" dirty="0"/>
              <a:t>)</a:t>
            </a:r>
            <a:endParaRPr lang="en-US" dirty="0"/>
          </a:p>
          <a:p>
            <a:pPr lvl="1"/>
            <a:r>
              <a:rPr lang="ko-KR" altLang="en-US" dirty="0"/>
              <a:t>광업법</a:t>
            </a:r>
            <a:r>
              <a:rPr lang="en-US" altLang="ko-KR" dirty="0"/>
              <a:t>:</a:t>
            </a:r>
            <a:r>
              <a:rPr lang="en-US" dirty="0"/>
              <a:t> 69 &amp; 75</a:t>
            </a:r>
            <a:r>
              <a:rPr lang="ko-KR" altLang="en-US" dirty="0"/>
              <a:t>조</a:t>
            </a:r>
            <a:endParaRPr lang="en-US" dirty="0"/>
          </a:p>
          <a:p>
            <a:pPr lvl="1"/>
            <a:r>
              <a:rPr lang="ko-KR" altLang="en-US" dirty="0" err="1"/>
              <a:t>노동위원회법</a:t>
            </a:r>
            <a:r>
              <a:rPr lang="en-US" altLang="ko-KR" dirty="0"/>
              <a:t>, </a:t>
            </a:r>
            <a:r>
              <a:rPr lang="ko-KR" altLang="en-US" dirty="0"/>
              <a:t>시행령</a:t>
            </a:r>
            <a:r>
              <a:rPr lang="en-US" altLang="ko-KR" dirty="0"/>
              <a:t>, </a:t>
            </a:r>
            <a:r>
              <a:rPr lang="ko-KR" altLang="en-US" dirty="0"/>
              <a:t>규칙</a:t>
            </a:r>
            <a:endParaRPr lang="en-US" altLang="ko-KR" dirty="0"/>
          </a:p>
          <a:p>
            <a:pPr lvl="1"/>
            <a:r>
              <a:rPr lang="ko-KR" altLang="en-US" dirty="0"/>
              <a:t>노동조합 및 노동관계조정법</a:t>
            </a:r>
            <a:r>
              <a:rPr lang="en-US" altLang="ko-KR" dirty="0"/>
              <a:t>, </a:t>
            </a:r>
            <a:r>
              <a:rPr lang="ko-KR" altLang="en-US" dirty="0"/>
              <a:t>시행령</a:t>
            </a:r>
            <a:r>
              <a:rPr lang="en-US" altLang="ko-KR" dirty="0"/>
              <a:t>, </a:t>
            </a:r>
            <a:r>
              <a:rPr lang="ko-KR" altLang="en-US" dirty="0"/>
              <a:t>규칙</a:t>
            </a:r>
            <a:endParaRPr lang="en-US" dirty="0"/>
          </a:p>
          <a:p>
            <a:pPr lvl="1"/>
            <a:r>
              <a:rPr lang="ko-KR" altLang="en-US" dirty="0" err="1"/>
              <a:t>국가인권위원회법</a:t>
            </a:r>
            <a:r>
              <a:rPr lang="en-US" altLang="ko-KR" dirty="0"/>
              <a:t>, </a:t>
            </a:r>
            <a:r>
              <a:rPr lang="ko-KR" altLang="en-US" dirty="0"/>
              <a:t>시행령</a:t>
            </a:r>
            <a:endParaRPr lang="en-US" dirty="0"/>
          </a:p>
          <a:p>
            <a:endParaRPr 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21</a:t>
            </a:fld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관련 법규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인권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4995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o-KR" altLang="en-US" dirty="0"/>
              <a:t>인권</a:t>
            </a:r>
            <a:endParaRPr lang="en-US" dirty="0"/>
          </a:p>
          <a:p>
            <a:pPr lvl="1"/>
            <a:r>
              <a:rPr lang="en-US" dirty="0"/>
              <a:t>Survey of political rights by Freedom House in 2013</a:t>
            </a:r>
          </a:p>
          <a:p>
            <a:pPr lvl="2"/>
            <a:r>
              <a:rPr lang="en-US" dirty="0"/>
              <a:t>ROK is a “FREE” country</a:t>
            </a:r>
          </a:p>
          <a:p>
            <a:pPr lvl="1"/>
            <a:r>
              <a:rPr lang="en-US" dirty="0"/>
              <a:t>Signed $ 1 million with ILO to improve labor condition internationally</a:t>
            </a:r>
          </a:p>
          <a:p>
            <a:pPr lvl="1"/>
            <a:r>
              <a:rPr lang="en-US" dirty="0"/>
              <a:t>“Chart of the National Institutions Accredited by the International Coordinating Committee of National Institutions for the Promotion and Protection of Human Rights in 2014: ROK is classified as A, compliance with Paris Principle</a:t>
            </a:r>
          </a:p>
          <a:p>
            <a:endParaRPr 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3183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환경</a:t>
            </a:r>
            <a:endParaRPr lang="en-US" dirty="0"/>
          </a:p>
          <a:p>
            <a:pPr lvl="1"/>
            <a:r>
              <a:rPr lang="ko-KR" altLang="en-US" dirty="0" err="1"/>
              <a:t>석탄산업법</a:t>
            </a:r>
            <a:endParaRPr lang="en-US" dirty="0"/>
          </a:p>
          <a:p>
            <a:pPr lvl="2"/>
            <a:r>
              <a:rPr lang="en-US" dirty="0"/>
              <a:t>1987</a:t>
            </a:r>
            <a:r>
              <a:rPr lang="ko-KR" altLang="en-US" dirty="0"/>
              <a:t>년 </a:t>
            </a:r>
            <a:r>
              <a:rPr lang="ko-KR" altLang="en-US" dirty="0" err="1"/>
              <a:t>석탄산업합리화사업단</a:t>
            </a:r>
            <a:r>
              <a:rPr lang="ko-KR" altLang="en-US" dirty="0"/>
              <a:t> 설치</a:t>
            </a:r>
            <a:endParaRPr lang="en-US" dirty="0"/>
          </a:p>
          <a:p>
            <a:pPr lvl="1"/>
            <a:r>
              <a:rPr lang="ko-KR" altLang="en-US" dirty="0" err="1"/>
              <a:t>광산피해의방지및복구에관한법률</a:t>
            </a:r>
            <a:endParaRPr lang="en-US" dirty="0"/>
          </a:p>
          <a:p>
            <a:pPr lvl="2"/>
            <a:r>
              <a:rPr lang="ko-KR" altLang="en-US" dirty="0"/>
              <a:t>광해관리공단</a:t>
            </a:r>
            <a:r>
              <a:rPr lang="en-US" dirty="0"/>
              <a:t>(MIRECO) </a:t>
            </a:r>
            <a:r>
              <a:rPr lang="ko-KR" altLang="en-US" dirty="0"/>
              <a:t>출범</a:t>
            </a:r>
            <a:endParaRPr lang="en-US" dirty="0"/>
          </a:p>
          <a:p>
            <a:pPr lvl="1"/>
            <a:r>
              <a:rPr lang="ko-KR" altLang="en-US" dirty="0"/>
              <a:t>관련법</a:t>
            </a:r>
            <a:endParaRPr lang="en-US" dirty="0"/>
          </a:p>
          <a:p>
            <a:pPr lvl="2"/>
            <a:r>
              <a:rPr lang="ko-KR" altLang="en-US" dirty="0"/>
              <a:t>광산보안법</a:t>
            </a:r>
            <a:r>
              <a:rPr lang="en-US" dirty="0"/>
              <a:t>: 5, 9, 15, &amp; 21</a:t>
            </a:r>
            <a:r>
              <a:rPr lang="ko-KR" altLang="en-US" dirty="0"/>
              <a:t>조</a:t>
            </a:r>
            <a:r>
              <a:rPr lang="en-US" dirty="0"/>
              <a:t>, 19-3</a:t>
            </a:r>
            <a:r>
              <a:rPr lang="ko-KR" altLang="en-US" dirty="0"/>
              <a:t>항</a:t>
            </a:r>
            <a:endParaRPr lang="en-US" dirty="0"/>
          </a:p>
          <a:p>
            <a:pPr lvl="2"/>
            <a:r>
              <a:rPr lang="ko-KR" altLang="en-US" dirty="0"/>
              <a:t>광업법</a:t>
            </a:r>
            <a:r>
              <a:rPr lang="en-US" dirty="0"/>
              <a:t>:  A 75</a:t>
            </a:r>
          </a:p>
          <a:p>
            <a:pPr lvl="2"/>
            <a:r>
              <a:rPr lang="ko-KR" altLang="en-US" dirty="0" err="1"/>
              <a:t>환경영향평가법</a:t>
            </a:r>
            <a:r>
              <a:rPr lang="en-US" altLang="ko-KR" dirty="0"/>
              <a:t>, </a:t>
            </a:r>
            <a:r>
              <a:rPr lang="ko-KR" altLang="en-US" dirty="0"/>
              <a:t>시행령</a:t>
            </a:r>
            <a:r>
              <a:rPr lang="en-US" altLang="ko-KR" dirty="0"/>
              <a:t>, </a:t>
            </a:r>
            <a:r>
              <a:rPr lang="ko-KR" altLang="en-US" dirty="0"/>
              <a:t>시행규칙</a:t>
            </a:r>
            <a:endParaRPr lang="en-US" dirty="0"/>
          </a:p>
          <a:p>
            <a:endParaRPr 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23</a:t>
            </a:fld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관련 법규 </a:t>
            </a:r>
            <a:r>
              <a:rPr lang="en-US" altLang="ko-KR" dirty="0" smtClean="0"/>
              <a:t>- </a:t>
            </a:r>
            <a:r>
              <a:rPr lang="ko-KR" altLang="en-US" dirty="0" smtClean="0"/>
              <a:t>환경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807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환경</a:t>
            </a:r>
            <a:endParaRPr lang="en-US" dirty="0"/>
          </a:p>
          <a:p>
            <a:pPr lvl="1"/>
            <a:r>
              <a:rPr lang="en-US" dirty="0"/>
              <a:t>Signed more than 100 international environmental conventions and protocols </a:t>
            </a:r>
          </a:p>
          <a:p>
            <a:pPr lvl="2"/>
            <a:r>
              <a:rPr lang="en-US" dirty="0"/>
              <a:t>International Plant Protection Convention</a:t>
            </a:r>
            <a:endParaRPr lang="en-US" sz="1400" dirty="0"/>
          </a:p>
          <a:p>
            <a:pPr lvl="2"/>
            <a:r>
              <a:rPr lang="en-US" dirty="0"/>
              <a:t>Plant Protection Agreement for the South-East Asia &amp; Pacific Region</a:t>
            </a:r>
            <a:endParaRPr lang="en-US" sz="1400" dirty="0"/>
          </a:p>
          <a:p>
            <a:pPr lvl="2"/>
            <a:r>
              <a:rPr lang="en-US" dirty="0"/>
              <a:t>Convention on Wetlands of International Importance Especially as Waterfowl Habitat</a:t>
            </a:r>
            <a:endParaRPr lang="en-US" sz="1400" dirty="0"/>
          </a:p>
          <a:p>
            <a:pPr lvl="2"/>
            <a:r>
              <a:rPr lang="en-US" dirty="0"/>
              <a:t>Convention on Biological Diversity</a:t>
            </a:r>
            <a:endParaRPr lang="en-US" sz="1400" dirty="0"/>
          </a:p>
          <a:p>
            <a:endParaRPr 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09987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투명성</a:t>
            </a:r>
            <a:endParaRPr lang="en-US" dirty="0"/>
          </a:p>
          <a:p>
            <a:pPr lvl="1"/>
            <a:r>
              <a:rPr lang="ko-KR" altLang="en-US" dirty="0"/>
              <a:t>관공서 및 공공기관의 경우</a:t>
            </a:r>
            <a:endParaRPr lang="en-US" dirty="0"/>
          </a:p>
          <a:p>
            <a:pPr lvl="2"/>
            <a:r>
              <a:rPr lang="ko-KR" altLang="en-US" dirty="0" err="1"/>
              <a:t>공공기관의회계감사및</a:t>
            </a:r>
            <a:r>
              <a:rPr lang="ko-KR" altLang="en-US" dirty="0"/>
              <a:t> </a:t>
            </a:r>
            <a:r>
              <a:rPr lang="ko-KR" altLang="en-US" dirty="0" err="1"/>
              <a:t>결산감사에관한규칙</a:t>
            </a:r>
            <a:endParaRPr lang="en-US" altLang="ko-KR" dirty="0"/>
          </a:p>
          <a:p>
            <a:pPr lvl="2"/>
            <a:r>
              <a:rPr lang="ko-KR" altLang="en-US" dirty="0" err="1"/>
              <a:t>공공기관준정부기관회계사무규칙</a:t>
            </a:r>
            <a:endParaRPr lang="en-US" dirty="0"/>
          </a:p>
          <a:p>
            <a:pPr lvl="2"/>
            <a:r>
              <a:rPr lang="ko-KR" altLang="en-US" dirty="0"/>
              <a:t>국가회계법</a:t>
            </a:r>
            <a:r>
              <a:rPr lang="en-US" altLang="ko-KR" dirty="0"/>
              <a:t>, </a:t>
            </a:r>
            <a:r>
              <a:rPr lang="ko-KR" altLang="en-US" dirty="0"/>
              <a:t>시행령</a:t>
            </a:r>
            <a:endParaRPr lang="en-US" dirty="0"/>
          </a:p>
          <a:p>
            <a:pPr lvl="2"/>
            <a:r>
              <a:rPr lang="ko-KR" altLang="en-US" dirty="0"/>
              <a:t>국세기본법</a:t>
            </a:r>
            <a:endParaRPr lang="en-US" dirty="0"/>
          </a:p>
          <a:p>
            <a:pPr lvl="2"/>
            <a:r>
              <a:rPr lang="ko-KR" altLang="en-US" dirty="0"/>
              <a:t>지방재정법</a:t>
            </a:r>
            <a:r>
              <a:rPr lang="en-US" altLang="ko-KR" dirty="0"/>
              <a:t>, </a:t>
            </a:r>
            <a:r>
              <a:rPr lang="ko-KR" altLang="en-US" dirty="0"/>
              <a:t>시행령</a:t>
            </a:r>
            <a:endParaRPr lang="en-US" dirty="0"/>
          </a:p>
          <a:p>
            <a:pPr lvl="2"/>
            <a:r>
              <a:rPr lang="ko-KR" altLang="en-US" dirty="0"/>
              <a:t>감사원법</a:t>
            </a:r>
            <a:endParaRPr lang="en-US" dirty="0"/>
          </a:p>
          <a:p>
            <a:endParaRPr 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25</a:t>
            </a:fld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관련 법규 </a:t>
            </a:r>
            <a:r>
              <a:rPr lang="en-US" altLang="ko-KR" dirty="0" smtClean="0"/>
              <a:t>- </a:t>
            </a:r>
            <a:r>
              <a:rPr lang="ko-KR" altLang="en-US" dirty="0" smtClean="0"/>
              <a:t>투명성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8989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투명성</a:t>
            </a:r>
            <a:endParaRPr lang="en-US" dirty="0"/>
          </a:p>
          <a:p>
            <a:pPr lvl="1"/>
            <a:r>
              <a:rPr lang="en-US" dirty="0"/>
              <a:t>2014 Index of Economic Freedom by Heritage Foundation</a:t>
            </a:r>
          </a:p>
          <a:p>
            <a:pPr lvl="2"/>
            <a:r>
              <a:rPr lang="en-US" dirty="0"/>
              <a:t>ROK ranked 31st among 178 countries, rated 71.2 out of 100</a:t>
            </a:r>
          </a:p>
          <a:p>
            <a:pPr lvl="2"/>
            <a:r>
              <a:rPr lang="en-US" dirty="0"/>
              <a:t>Grouped “mostly free”</a:t>
            </a:r>
          </a:p>
          <a:p>
            <a:pPr lvl="1"/>
            <a:r>
              <a:rPr lang="en-US" dirty="0"/>
              <a:t>KOGAS, public gas company, is one of the stakeholders of EITI</a:t>
            </a:r>
          </a:p>
          <a:p>
            <a:endParaRPr 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8787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ko-KR" altLang="en-US" dirty="0"/>
              <a:t>문제</a:t>
            </a:r>
            <a:endParaRPr lang="en-US" dirty="0"/>
          </a:p>
          <a:p>
            <a:pPr lvl="1"/>
            <a:r>
              <a:rPr lang="en-US" dirty="0"/>
              <a:t>1980</a:t>
            </a:r>
            <a:r>
              <a:rPr lang="ko-KR" altLang="en-US" dirty="0"/>
              <a:t>년 이후 </a:t>
            </a:r>
            <a:r>
              <a:rPr lang="ko-KR" altLang="en-US" dirty="0" err="1"/>
              <a:t>석탄합리화사업에</a:t>
            </a:r>
            <a:r>
              <a:rPr lang="ko-KR" altLang="en-US" dirty="0"/>
              <a:t> 의한 탄광의 폐쇄</a:t>
            </a:r>
            <a:endParaRPr lang="en-US" dirty="0"/>
          </a:p>
          <a:p>
            <a:pPr lvl="2"/>
            <a:r>
              <a:rPr lang="ko-KR" altLang="en-US" dirty="0"/>
              <a:t>환경문제</a:t>
            </a:r>
            <a:endParaRPr lang="en-US" dirty="0"/>
          </a:p>
          <a:p>
            <a:pPr lvl="3"/>
            <a:r>
              <a:rPr lang="ko-KR" altLang="en-US" dirty="0"/>
              <a:t>산성광산배수</a:t>
            </a:r>
            <a:endParaRPr lang="en-US" dirty="0"/>
          </a:p>
          <a:p>
            <a:pPr lvl="3"/>
            <a:r>
              <a:rPr lang="ko-KR" altLang="en-US" dirty="0"/>
              <a:t>지반침하</a:t>
            </a:r>
            <a:endParaRPr lang="en-US" dirty="0"/>
          </a:p>
          <a:p>
            <a:pPr lvl="3"/>
            <a:r>
              <a:rPr lang="ko-KR" altLang="en-US" dirty="0"/>
              <a:t>폐석 등</a:t>
            </a:r>
            <a:endParaRPr lang="en-US" dirty="0"/>
          </a:p>
          <a:p>
            <a:pPr lvl="2"/>
            <a:r>
              <a:rPr lang="ko-KR" altLang="en-US" dirty="0"/>
              <a:t>사회문제</a:t>
            </a:r>
            <a:endParaRPr lang="en-US" dirty="0"/>
          </a:p>
          <a:p>
            <a:pPr lvl="3"/>
            <a:r>
              <a:rPr lang="ko-KR" altLang="en-US" dirty="0"/>
              <a:t>실업률 증가</a:t>
            </a:r>
            <a:endParaRPr lang="en-US" dirty="0"/>
          </a:p>
          <a:p>
            <a:pPr lvl="3"/>
            <a:r>
              <a:rPr lang="ko-KR" altLang="en-US" dirty="0"/>
              <a:t>인구감소</a:t>
            </a:r>
            <a:endParaRPr lang="en-US" dirty="0"/>
          </a:p>
          <a:p>
            <a:pPr lvl="3"/>
            <a:r>
              <a:rPr lang="ko-KR" altLang="en-US" dirty="0"/>
              <a:t>지역경제 침체</a:t>
            </a:r>
            <a:endParaRPr lang="en-US" dirty="0"/>
          </a:p>
          <a:p>
            <a:endParaRPr 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27</a:t>
            </a:fld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광업으로 인한 문제와 해결</a:t>
            </a:r>
            <a:r>
              <a:rPr lang="en-US" altLang="ko-KR" dirty="0" smtClean="0"/>
              <a:t>:</a:t>
            </a:r>
            <a:r>
              <a:rPr lang="ko-KR" altLang="en-US" dirty="0" smtClean="0"/>
              <a:t>예시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3466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63525"/>
            <a:ext cx="285750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850" y="263525"/>
            <a:ext cx="28575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444750"/>
            <a:ext cx="4781550" cy="3590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300" y="2444750"/>
            <a:ext cx="3161652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7592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해결</a:t>
            </a:r>
            <a:endParaRPr lang="en-US" dirty="0"/>
          </a:p>
          <a:p>
            <a:pPr lvl="1"/>
            <a:r>
              <a:rPr lang="ko-KR" altLang="en-US" dirty="0" err="1"/>
              <a:t>광해피해의방지및복구에관한법률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ko-KR" altLang="en-US" dirty="0">
                <a:sym typeface="Wingdings" panose="05000000000000000000" pitchFamily="2" charset="2"/>
              </a:rPr>
              <a:t>광해관리공단설치</a:t>
            </a:r>
            <a:r>
              <a:rPr lang="en-US" altLang="ko-KR" dirty="0">
                <a:sym typeface="Wingdings" panose="05000000000000000000" pitchFamily="2" charset="2"/>
              </a:rPr>
              <a:t>, </a:t>
            </a:r>
            <a:r>
              <a:rPr lang="ko-KR" altLang="en-US" dirty="0">
                <a:sym typeface="Wingdings" panose="05000000000000000000" pitchFamily="2" charset="2"/>
              </a:rPr>
              <a:t>환경 복구 사업</a:t>
            </a:r>
            <a:endParaRPr lang="en-US" dirty="0"/>
          </a:p>
          <a:p>
            <a:endParaRPr 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29</a:t>
            </a:fld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3191216"/>
            <a:ext cx="7071973" cy="31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844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3</a:t>
            </a:fld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5" y="404664"/>
            <a:ext cx="4790297" cy="432048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966" y="3284985"/>
            <a:ext cx="4449034" cy="332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5723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해결</a:t>
            </a:r>
            <a:endParaRPr lang="en-US" dirty="0"/>
          </a:p>
          <a:p>
            <a:pPr lvl="1"/>
            <a:r>
              <a:rPr lang="ko-KR" altLang="en-US" dirty="0" err="1"/>
              <a:t>폐광지역개발지원에관한특별법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ko-KR" altLang="en-US" dirty="0">
                <a:sym typeface="Wingdings" panose="05000000000000000000" pitchFamily="2" charset="2"/>
              </a:rPr>
              <a:t>지역 경제 활성화를 위한 많은 구제책 시행</a:t>
            </a:r>
            <a:endParaRPr lang="en-US" dirty="0"/>
          </a:p>
          <a:p>
            <a:endParaRPr 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30</a:t>
            </a:fld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90" y="3212976"/>
            <a:ext cx="7693819" cy="270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763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자원 개발 정책 </a:t>
            </a:r>
            <a:r>
              <a:rPr lang="en-US" altLang="ko-KR" dirty="0" smtClean="0"/>
              <a:t>- </a:t>
            </a:r>
            <a:r>
              <a:rPr lang="ko-KR" altLang="en-US" dirty="0" smtClean="0"/>
              <a:t>국내</a:t>
            </a:r>
            <a:endParaRPr 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/>
              <a:t>제</a:t>
            </a:r>
            <a:r>
              <a:rPr lang="en-US" altLang="ko-KR" dirty="0"/>
              <a:t>2</a:t>
            </a:r>
            <a:r>
              <a:rPr lang="ko-KR" altLang="en-US" dirty="0"/>
              <a:t>차 광업기본계획</a:t>
            </a:r>
            <a:r>
              <a:rPr lang="en-US" altLang="ko-KR" dirty="0"/>
              <a:t> (2014.9)</a:t>
            </a:r>
          </a:p>
          <a:p>
            <a:pPr lvl="1"/>
            <a:r>
              <a:rPr lang="ko-KR" altLang="en-US" dirty="0"/>
              <a:t>국내광업생산</a:t>
            </a:r>
            <a:r>
              <a:rPr lang="en-US" dirty="0"/>
              <a:t> &lt; 1% GDP. </a:t>
            </a:r>
            <a:r>
              <a:rPr lang="ko-KR" altLang="en-US" dirty="0"/>
              <a:t>전략적 중요</a:t>
            </a:r>
            <a:endParaRPr lang="en-US" altLang="ko-KR" dirty="0"/>
          </a:p>
          <a:p>
            <a:pPr lvl="1"/>
            <a:r>
              <a:rPr lang="ko-KR" altLang="en-US" dirty="0"/>
              <a:t>기본방향</a:t>
            </a:r>
            <a:endParaRPr lang="en-US" altLang="ko-KR" dirty="0"/>
          </a:p>
          <a:p>
            <a:pPr lvl="2"/>
            <a:r>
              <a:rPr lang="ko-KR" altLang="en-US" dirty="0"/>
              <a:t>대내</a:t>
            </a:r>
            <a:r>
              <a:rPr lang="en-US" altLang="ko-KR" dirty="0"/>
              <a:t>․</a:t>
            </a:r>
            <a:r>
              <a:rPr lang="ko-KR" altLang="en-US" dirty="0"/>
              <a:t>외 환경 변화로 인한 정책 패러다임의 전환은 기존 광업정책의 목표와 전략</a:t>
            </a:r>
            <a:r>
              <a:rPr lang="en-US" altLang="ko-KR" dirty="0"/>
              <a:t>, </a:t>
            </a:r>
            <a:r>
              <a:rPr lang="ko-KR" altLang="en-US" dirty="0"/>
              <a:t>과제의 변화를 요구 </a:t>
            </a:r>
            <a:r>
              <a:rPr lang="en-US" altLang="ko-KR" dirty="0"/>
              <a:t>(2014)</a:t>
            </a:r>
          </a:p>
          <a:p>
            <a:pPr lvl="2"/>
            <a:r>
              <a:rPr lang="ko-KR" altLang="en-US" dirty="0"/>
              <a:t>개발 중심에서 광물자원의 효율적 이용과 지속가능성 중심으로 정책목표의 전환이 요구 </a:t>
            </a:r>
            <a:r>
              <a:rPr lang="en-US" altLang="ko-KR" dirty="0"/>
              <a:t>(2014)</a:t>
            </a:r>
            <a:endParaRPr lang="en-US" dirty="0"/>
          </a:p>
          <a:p>
            <a:pPr lvl="1"/>
            <a:r>
              <a:rPr lang="ko-KR" altLang="en-US" dirty="0"/>
              <a:t>목표</a:t>
            </a:r>
            <a:r>
              <a:rPr lang="en-US" altLang="ko-KR" dirty="0"/>
              <a:t>: </a:t>
            </a:r>
            <a:r>
              <a:rPr lang="ko-KR" altLang="en-US" dirty="0"/>
              <a:t>광물자원의 </a:t>
            </a:r>
            <a:r>
              <a:rPr lang="ko-KR" altLang="en-US" dirty="0" smtClean="0"/>
              <a:t>지속 가능한 </a:t>
            </a:r>
            <a:r>
              <a:rPr lang="ko-KR" altLang="en-US" dirty="0"/>
              <a:t>개발과 효율적 이용</a:t>
            </a:r>
            <a:endParaRPr lang="en-US" altLang="ko-KR" dirty="0"/>
          </a:p>
          <a:p>
            <a:pPr lvl="1"/>
            <a:r>
              <a:rPr lang="en-US" altLang="ko-KR" dirty="0"/>
              <a:t>5</a:t>
            </a:r>
            <a:r>
              <a:rPr lang="ko-KR" altLang="en-US" dirty="0"/>
              <a:t>대 추진전략</a:t>
            </a:r>
            <a:endParaRPr lang="en-US" altLang="ko-KR" dirty="0"/>
          </a:p>
          <a:p>
            <a:pPr lvl="2"/>
            <a:r>
              <a:rPr lang="ko-KR" altLang="en-US" dirty="0" smtClean="0"/>
              <a:t>광물 자원 개발 지속 가능성 제고</a:t>
            </a:r>
            <a:endParaRPr lang="en-US" altLang="ko-KR" dirty="0"/>
          </a:p>
          <a:p>
            <a:pPr lvl="2"/>
            <a:r>
              <a:rPr lang="ko-KR" altLang="en-US" dirty="0"/>
              <a:t>광업 </a:t>
            </a:r>
            <a:r>
              <a:rPr lang="ko-KR" altLang="en-US" dirty="0" smtClean="0"/>
              <a:t>전주기와 </a:t>
            </a:r>
            <a:r>
              <a:rPr lang="en-US" altLang="ko-KR" dirty="0" smtClean="0"/>
              <a:t>ICT </a:t>
            </a:r>
            <a:r>
              <a:rPr lang="ko-KR" altLang="en-US" dirty="0"/>
              <a:t>융합</a:t>
            </a:r>
            <a:endParaRPr lang="en-US" altLang="ko-KR" dirty="0"/>
          </a:p>
          <a:p>
            <a:pPr lvl="2"/>
            <a:r>
              <a:rPr lang="ko-KR" altLang="en-US" dirty="0" smtClean="0"/>
              <a:t>광물 자원 안보 실현</a:t>
            </a:r>
            <a:endParaRPr lang="en-US" altLang="ko-KR" dirty="0"/>
          </a:p>
          <a:p>
            <a:pPr lvl="2"/>
            <a:r>
              <a:rPr lang="ko-KR" altLang="en-US" dirty="0" smtClean="0"/>
              <a:t>광산 안전 관리 강화</a:t>
            </a:r>
            <a:endParaRPr lang="en-US" altLang="ko-KR" dirty="0"/>
          </a:p>
          <a:p>
            <a:pPr lvl="2"/>
            <a:r>
              <a:rPr lang="ko-KR" altLang="en-US" dirty="0" smtClean="0"/>
              <a:t>지원 체계의 </a:t>
            </a:r>
            <a:r>
              <a:rPr lang="ko-KR" altLang="en-US" dirty="0" err="1" smtClean="0"/>
              <a:t>효과성</a:t>
            </a:r>
            <a:r>
              <a:rPr lang="ko-KR" altLang="en-US" dirty="0" smtClean="0"/>
              <a:t> </a:t>
            </a:r>
            <a:r>
              <a:rPr lang="ko-KR" altLang="en-US" dirty="0"/>
              <a:t>제고</a:t>
            </a:r>
            <a:endParaRPr lang="en-US" altLang="ko-K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796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ko-KR" altLang="en-US" dirty="0" err="1"/>
              <a:t>추진전략별</a:t>
            </a:r>
            <a:r>
              <a:rPr lang="ko-KR" altLang="en-US" dirty="0"/>
              <a:t> 세부과제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833313"/>
              </p:ext>
            </p:extLst>
          </p:nvPr>
        </p:nvGraphicFramePr>
        <p:xfrm>
          <a:off x="1475656" y="908720"/>
          <a:ext cx="7038886" cy="53767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642"/>
                <a:gridCol w="4950244"/>
              </a:tblGrid>
              <a:tr h="395537"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 smtClean="0"/>
                        <a:t>추진전략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 smtClean="0"/>
                        <a:t>세부과제</a:t>
                      </a:r>
                      <a:endParaRPr lang="en-US" dirty="0"/>
                    </a:p>
                  </a:txBody>
                  <a:tcPr/>
                </a:tc>
              </a:tr>
              <a:tr h="1327950">
                <a:tc>
                  <a:txBody>
                    <a:bodyPr/>
                    <a:lstStyle/>
                    <a:p>
                      <a:r>
                        <a:rPr lang="ko-KR" altLang="en-US" dirty="0" smtClean="0"/>
                        <a:t>광물자원개발</a:t>
                      </a:r>
                      <a:br>
                        <a:rPr lang="ko-KR" altLang="en-US" dirty="0" smtClean="0"/>
                      </a:br>
                      <a:r>
                        <a:rPr lang="ko-KR" altLang="en-US" dirty="0" smtClean="0"/>
                        <a:t>지속가능성</a:t>
                      </a:r>
                      <a:br>
                        <a:rPr lang="ko-KR" altLang="en-US" dirty="0" smtClean="0"/>
                      </a:br>
                      <a:r>
                        <a:rPr lang="ko-KR" altLang="en-US" dirty="0" smtClean="0"/>
                        <a:t>제고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개발 유망한 매장량 확보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광석 재활용 및 신수요 창출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광물원료소재산업 육성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광산물 유통구조 선진화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지하공간 활용 모델 개발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err="1" smtClean="0"/>
                        <a:t>갱외시설의</a:t>
                      </a:r>
                      <a:r>
                        <a:rPr lang="ko-KR" altLang="en-US" sz="1200" dirty="0" smtClean="0"/>
                        <a:t> 갱내 전환 확대</a:t>
                      </a:r>
                    </a:p>
                  </a:txBody>
                  <a:tcPr/>
                </a:tc>
              </a:tr>
              <a:tr h="877767">
                <a:tc>
                  <a:txBody>
                    <a:bodyPr/>
                    <a:lstStyle/>
                    <a:p>
                      <a:pPr marL="0" marR="0" lvl="2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광업 전주기와</a:t>
                      </a:r>
                      <a:br>
                        <a:rPr lang="ko-KR" altLang="en-US" dirty="0" smtClean="0"/>
                      </a:br>
                      <a:r>
                        <a:rPr lang="en-US" altLang="ko-KR" dirty="0" smtClean="0"/>
                        <a:t>ICT </a:t>
                      </a:r>
                      <a:r>
                        <a:rPr lang="ko-KR" altLang="en-US" dirty="0" smtClean="0"/>
                        <a:t>융합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탐사기술과 </a:t>
                      </a:r>
                      <a:r>
                        <a:rPr lang="en-US" altLang="ko-KR" sz="1200" dirty="0" smtClean="0"/>
                        <a:t>ICT </a:t>
                      </a:r>
                      <a:r>
                        <a:rPr lang="ko-KR" altLang="en-US" sz="1200" dirty="0" smtClean="0"/>
                        <a:t>융합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개발기술과 </a:t>
                      </a:r>
                      <a:r>
                        <a:rPr lang="en-US" altLang="ko-KR" sz="1200" dirty="0" smtClean="0"/>
                        <a:t>ICT </a:t>
                      </a:r>
                      <a:r>
                        <a:rPr lang="ko-KR" altLang="en-US" sz="1200" dirty="0" smtClean="0"/>
                        <a:t>융합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자원처리기술과 </a:t>
                      </a:r>
                      <a:r>
                        <a:rPr lang="en-US" altLang="ko-KR" sz="1200" dirty="0" smtClean="0"/>
                        <a:t>ICT </a:t>
                      </a:r>
                      <a:r>
                        <a:rPr lang="ko-KR" altLang="en-US" sz="1200" dirty="0" smtClean="0"/>
                        <a:t>융합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환경관리기술과 </a:t>
                      </a:r>
                      <a:r>
                        <a:rPr lang="en-US" altLang="ko-KR" sz="1200" dirty="0" smtClean="0"/>
                        <a:t>ICT </a:t>
                      </a:r>
                      <a:r>
                        <a:rPr lang="ko-KR" altLang="en-US" sz="1200" dirty="0" smtClean="0"/>
                        <a:t>융합</a:t>
                      </a:r>
                    </a:p>
                  </a:txBody>
                  <a:tcPr/>
                </a:tc>
              </a:tr>
              <a:tr h="711114">
                <a:tc>
                  <a:txBody>
                    <a:bodyPr/>
                    <a:lstStyle/>
                    <a:p>
                      <a:pPr marL="0" marR="0" lvl="2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광물자원안보</a:t>
                      </a:r>
                      <a:br>
                        <a:rPr lang="ko-KR" altLang="en-US" dirty="0" smtClean="0"/>
                      </a:br>
                      <a:r>
                        <a:rPr lang="ko-KR" altLang="en-US" dirty="0" smtClean="0"/>
                        <a:t>실현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지질정보 통합관리 기반 구축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수급비상시 위기대응능력 강화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북한 내 광물자원 남북 공동 개발</a:t>
                      </a:r>
                    </a:p>
                  </a:txBody>
                  <a:tcPr/>
                </a:tc>
              </a:tr>
              <a:tr h="844521">
                <a:tc>
                  <a:txBody>
                    <a:bodyPr/>
                    <a:lstStyle/>
                    <a:p>
                      <a:r>
                        <a:rPr lang="ko-KR" altLang="en-US" dirty="0" smtClean="0"/>
                        <a:t>광산안전관리</a:t>
                      </a:r>
                      <a:br>
                        <a:rPr lang="ko-KR" altLang="en-US" dirty="0" smtClean="0"/>
                      </a:br>
                      <a:r>
                        <a:rPr lang="ko-KR" altLang="en-US" dirty="0" smtClean="0"/>
                        <a:t>강화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안전법령 정비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광산안전규정 가이드라인 제정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안전관리기술과 </a:t>
                      </a:r>
                      <a:r>
                        <a:rPr lang="en-US" altLang="ko-KR" sz="1200" dirty="0" smtClean="0"/>
                        <a:t>ICT </a:t>
                      </a:r>
                      <a:r>
                        <a:rPr lang="ko-KR" altLang="en-US" sz="1200" dirty="0" smtClean="0"/>
                        <a:t>융합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안전관리 지원제도 개선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시설검사 내실화</a:t>
                      </a:r>
                    </a:p>
                  </a:txBody>
                  <a:tcPr/>
                </a:tc>
              </a:tr>
              <a:tr h="1219864">
                <a:tc>
                  <a:txBody>
                    <a:bodyPr/>
                    <a:lstStyle/>
                    <a:p>
                      <a:pPr marL="0" marR="0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지원체계의</a:t>
                      </a:r>
                      <a:br>
                        <a:rPr lang="ko-KR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ko-KR" alt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효과성</a:t>
                      </a:r>
                      <a:r>
                        <a:rPr lang="ko-KR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제고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현장 </a:t>
                      </a:r>
                      <a:r>
                        <a:rPr lang="ko-KR" altLang="en-US" sz="1200" dirty="0" err="1" smtClean="0"/>
                        <a:t>연계형</a:t>
                      </a:r>
                      <a:r>
                        <a:rPr lang="ko-KR" altLang="en-US" sz="1200" dirty="0" smtClean="0"/>
                        <a:t> </a:t>
                      </a:r>
                      <a:r>
                        <a:rPr lang="en-US" altLang="ko-KR" sz="1200" dirty="0" smtClean="0"/>
                        <a:t>R&amp;D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공통기술 </a:t>
                      </a:r>
                      <a:r>
                        <a:rPr lang="en-US" altLang="ko-KR" sz="1200" dirty="0" smtClean="0"/>
                        <a:t>Open </a:t>
                      </a:r>
                      <a:r>
                        <a:rPr lang="ko-KR" altLang="en-US" sz="1200" dirty="0" smtClean="0"/>
                        <a:t>플랫폼 구축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성장 단계별 맞춤형 지원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err="1" smtClean="0"/>
                        <a:t>현장형</a:t>
                      </a:r>
                      <a:r>
                        <a:rPr lang="ko-KR" altLang="en-US" sz="1200" dirty="0" smtClean="0"/>
                        <a:t> 인재 육성 및 </a:t>
                      </a:r>
                      <a:r>
                        <a:rPr lang="en-US" altLang="ko-KR" sz="1200" dirty="0" smtClean="0"/>
                        <a:t>Test Mine </a:t>
                      </a:r>
                      <a:r>
                        <a:rPr lang="ko-KR" altLang="en-US" sz="1200" dirty="0" smtClean="0"/>
                        <a:t>운영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국고지원장비 공동 활용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불합리한 차별 및 규제 개선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5942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ko-KR" altLang="en-US" dirty="0" smtClean="0"/>
              <a:t>패러다임의 변화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835817"/>
              </p:ext>
            </p:extLst>
          </p:nvPr>
        </p:nvGraphicFramePr>
        <p:xfrm>
          <a:off x="971600" y="1268760"/>
          <a:ext cx="7848872" cy="4968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362"/>
                <a:gridCol w="3240755"/>
                <a:gridCol w="3240755"/>
              </a:tblGrid>
              <a:tr h="54027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000" dirty="0" smtClean="0"/>
                        <a:t>구분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000" dirty="0" smtClean="0"/>
                        <a:t>기존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000" dirty="0" err="1" smtClean="0"/>
                        <a:t>신정책</a:t>
                      </a:r>
                      <a:endParaRPr lang="en-US" sz="2000" dirty="0"/>
                    </a:p>
                  </a:txBody>
                  <a:tcPr/>
                </a:tc>
              </a:tr>
              <a:tr h="843709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ko-KR" altLang="en-US" sz="2000" dirty="0" smtClean="0"/>
                        <a:t>정책목표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smtClean="0"/>
                        <a:t>산업원료 안정적 수급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smtClean="0"/>
                        <a:t>지속가능개발</a:t>
                      </a:r>
                      <a:r>
                        <a:rPr lang="en-US" altLang="ko-KR" sz="2000" dirty="0" smtClean="0"/>
                        <a:t>/ICT </a:t>
                      </a:r>
                      <a:r>
                        <a:rPr lang="ko-KR" altLang="en-US" sz="2000" dirty="0" smtClean="0"/>
                        <a:t>융합 광물자원안보실현</a:t>
                      </a:r>
                      <a:endParaRPr lang="en-US" sz="2000" dirty="0"/>
                    </a:p>
                  </a:txBody>
                  <a:tcPr/>
                </a:tc>
              </a:tr>
              <a:tr h="540271">
                <a:tc>
                  <a:txBody>
                    <a:bodyPr/>
                    <a:lstStyle/>
                    <a:p>
                      <a:pPr marL="0" marR="0" lvl="2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dirty="0" smtClean="0"/>
                        <a:t>추진방식</a:t>
                      </a:r>
                      <a:endParaRPr lang="en-US" altLang="ko-KR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smtClean="0"/>
                        <a:t>정부주도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smtClean="0"/>
                        <a:t>민관협력</a:t>
                      </a:r>
                      <a:r>
                        <a:rPr lang="en-US" altLang="ko-KR" sz="2000" dirty="0" smtClean="0"/>
                        <a:t>/open</a:t>
                      </a:r>
                      <a:r>
                        <a:rPr lang="en-US" altLang="ko-KR" sz="2000" baseline="0" dirty="0" smtClean="0"/>
                        <a:t> innovation</a:t>
                      </a:r>
                      <a:endParaRPr lang="en-US" sz="2000" dirty="0"/>
                    </a:p>
                  </a:txBody>
                  <a:tcPr/>
                </a:tc>
              </a:tr>
              <a:tr h="593907">
                <a:tc>
                  <a:txBody>
                    <a:bodyPr/>
                    <a:lstStyle/>
                    <a:p>
                      <a:pPr marL="0" marR="0" lvl="2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dirty="0" smtClean="0"/>
                        <a:t>재정지원</a:t>
                      </a:r>
                      <a:endParaRPr lang="en-US" altLang="ko-KR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smtClean="0"/>
                        <a:t>정부주도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err="1" smtClean="0"/>
                        <a:t>민관관역할분담</a:t>
                      </a:r>
                      <a:endParaRPr lang="en-US" sz="2000" dirty="0"/>
                    </a:p>
                  </a:txBody>
                  <a:tcPr/>
                </a:tc>
              </a:tr>
              <a:tr h="528372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ko-KR" altLang="en-US" sz="2000" dirty="0" smtClean="0"/>
                        <a:t>인력양성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smtClean="0"/>
                        <a:t>대학중심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smtClean="0"/>
                        <a:t>수요자주도</a:t>
                      </a:r>
                      <a:endParaRPr lang="en-US" sz="2000" dirty="0"/>
                    </a:p>
                  </a:txBody>
                  <a:tcPr/>
                </a:tc>
              </a:tr>
              <a:tr h="540271">
                <a:tc>
                  <a:txBody>
                    <a:bodyPr/>
                    <a:lstStyle/>
                    <a:p>
                      <a:pPr marL="0" marR="0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기술개발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smtClean="0"/>
                        <a:t>단위기술 </a:t>
                      </a:r>
                      <a:r>
                        <a:rPr lang="en-US" altLang="ko-KR" sz="2000" dirty="0" smtClean="0"/>
                        <a:t>(R&amp;D)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err="1" smtClean="0"/>
                        <a:t>신비지니스기술창출</a:t>
                      </a:r>
                      <a:r>
                        <a:rPr lang="en-US" altLang="ko-KR" sz="2000" dirty="0" smtClean="0"/>
                        <a:t>(R&amp;D)</a:t>
                      </a:r>
                      <a:endParaRPr lang="en-US" sz="2000" dirty="0"/>
                    </a:p>
                  </a:txBody>
                  <a:tcPr/>
                </a:tc>
              </a:tr>
              <a:tr h="538043">
                <a:tc>
                  <a:txBody>
                    <a:bodyPr/>
                    <a:lstStyle/>
                    <a:p>
                      <a:pPr marL="0" marR="0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안전관리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smtClean="0"/>
                        <a:t>자율관리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altLang="ko-KR" sz="2000" dirty="0" smtClean="0"/>
                        <a:t>ICT </a:t>
                      </a:r>
                      <a:r>
                        <a:rPr lang="ko-KR" altLang="en-US" sz="2000" dirty="0" smtClean="0"/>
                        <a:t>융합 통합관리</a:t>
                      </a:r>
                      <a:endParaRPr lang="en-US" sz="2000" dirty="0"/>
                    </a:p>
                  </a:txBody>
                  <a:tcPr/>
                </a:tc>
              </a:tr>
              <a:tr h="843709">
                <a:tc>
                  <a:txBody>
                    <a:bodyPr/>
                    <a:lstStyle/>
                    <a:p>
                      <a:pPr marL="0" marR="0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환경보호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smtClean="0"/>
                        <a:t>개발우선주의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err="1" smtClean="0"/>
                        <a:t>환경보호및복구</a:t>
                      </a:r>
                      <a:r>
                        <a:rPr lang="en-US" altLang="ko-KR" sz="2000" dirty="0" smtClean="0"/>
                        <a:t>/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ko-KR" altLang="en-US" sz="2000" dirty="0" smtClean="0"/>
                        <a:t>활용방안요구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391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ko-KR" altLang="en-US" dirty="0"/>
              <a:t>제</a:t>
            </a:r>
            <a:r>
              <a:rPr lang="en-US" altLang="ko-KR" dirty="0"/>
              <a:t>5</a:t>
            </a:r>
            <a:r>
              <a:rPr lang="ko-KR" altLang="en-US" dirty="0"/>
              <a:t>차 해외자원개발기본계획</a:t>
            </a:r>
            <a:r>
              <a:rPr lang="en-US" altLang="ko-KR" dirty="0"/>
              <a:t> (2014.9)</a:t>
            </a:r>
            <a:endParaRPr lang="en-US" dirty="0"/>
          </a:p>
          <a:p>
            <a:pPr lvl="1"/>
            <a:r>
              <a:rPr lang="ko-KR" altLang="en-US" dirty="0"/>
              <a:t>목표</a:t>
            </a:r>
            <a:r>
              <a:rPr lang="en-US" altLang="ko-KR" dirty="0"/>
              <a:t>:</a:t>
            </a:r>
          </a:p>
          <a:p>
            <a:pPr lvl="2"/>
            <a:r>
              <a:rPr lang="ko-KR" altLang="en-US" dirty="0"/>
              <a:t>민간투자 확대</a:t>
            </a:r>
            <a:r>
              <a:rPr lang="en-US" altLang="ko-KR" dirty="0"/>
              <a:t>, </a:t>
            </a:r>
            <a:r>
              <a:rPr lang="ko-KR" altLang="en-US" dirty="0"/>
              <a:t>공기업 내실화</a:t>
            </a:r>
            <a:r>
              <a:rPr lang="en-US" altLang="ko-KR" dirty="0"/>
              <a:t>, </a:t>
            </a:r>
            <a:r>
              <a:rPr lang="ko-KR" altLang="en-US" dirty="0"/>
              <a:t>탐사 </a:t>
            </a:r>
            <a:r>
              <a:rPr lang="en-US" altLang="ko-KR" dirty="0"/>
              <a:t>․ </a:t>
            </a:r>
            <a:r>
              <a:rPr lang="ko-KR" altLang="en-US" dirty="0"/>
              <a:t>개발 역량강화 등으로 해외자원개발사업의 성공률과 지속 가능성 제고 </a:t>
            </a:r>
            <a:endParaRPr lang="en-US" altLang="ko-KR" dirty="0"/>
          </a:p>
          <a:p>
            <a:pPr lvl="2"/>
            <a:r>
              <a:rPr lang="ko-KR" altLang="en-US" dirty="0"/>
              <a:t> 공기업은 </a:t>
            </a:r>
            <a:r>
              <a:rPr lang="ko-KR" altLang="en-US" dirty="0" err="1"/>
              <a:t>리스크가</a:t>
            </a:r>
            <a:r>
              <a:rPr lang="ko-KR" altLang="en-US" dirty="0"/>
              <a:t> 높고 장기투자가 필요한 분야를 중점 추진하고</a:t>
            </a:r>
            <a:r>
              <a:rPr lang="en-US" altLang="ko-KR" dirty="0"/>
              <a:t>, </a:t>
            </a:r>
            <a:r>
              <a:rPr lang="ko-KR" altLang="en-US" dirty="0"/>
              <a:t>시장성이 큰 분야는 민간 중심으로 추진</a:t>
            </a:r>
            <a:endParaRPr lang="en-US" altLang="ko-KR" dirty="0"/>
          </a:p>
          <a:p>
            <a:pPr lvl="1"/>
            <a:r>
              <a:rPr lang="ko-KR" altLang="en-US" dirty="0"/>
              <a:t>주요추진과제</a:t>
            </a:r>
            <a:endParaRPr lang="en-US" altLang="ko-KR" dirty="0"/>
          </a:p>
          <a:p>
            <a:pPr lvl="2"/>
            <a:r>
              <a:rPr lang="ko-KR" altLang="en-US" dirty="0"/>
              <a:t>민간투자활성화</a:t>
            </a:r>
            <a:endParaRPr lang="en-US" altLang="ko-KR" dirty="0"/>
          </a:p>
          <a:p>
            <a:pPr lvl="2"/>
            <a:r>
              <a:rPr lang="ko-KR" altLang="en-US" dirty="0"/>
              <a:t>해외자원개발 기술역량 제고</a:t>
            </a:r>
            <a:endParaRPr lang="en-US" altLang="ko-KR" dirty="0"/>
          </a:p>
          <a:p>
            <a:pPr lvl="2"/>
            <a:r>
              <a:rPr lang="ko-KR" altLang="en-US" dirty="0"/>
              <a:t>장기적인 에너지 안보역량 강화</a:t>
            </a:r>
            <a:endParaRPr lang="en-US" altLang="ko-KR" dirty="0"/>
          </a:p>
          <a:p>
            <a:pPr lvl="2"/>
            <a:r>
              <a:rPr lang="ko-KR" altLang="en-US" dirty="0"/>
              <a:t>공기업 내실화 및 역량강화</a:t>
            </a:r>
            <a:endParaRPr lang="en-US" altLang="ko-KR" dirty="0"/>
          </a:p>
          <a:p>
            <a:pPr lvl="2"/>
            <a:r>
              <a:rPr lang="ko-KR" altLang="en-US" dirty="0"/>
              <a:t>자원부국</a:t>
            </a:r>
            <a:r>
              <a:rPr lang="en-US" altLang="ko-KR" dirty="0"/>
              <a:t>·</a:t>
            </a:r>
            <a:r>
              <a:rPr lang="ko-KR" altLang="en-US" dirty="0"/>
              <a:t>글로벌 기업과의 전략적 협력</a:t>
            </a:r>
          </a:p>
          <a:p>
            <a:endParaRPr lang="en-US" altLang="ko-KR" sz="2400" dirty="0" smtClean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자원 개발 정책 </a:t>
            </a:r>
            <a:r>
              <a:rPr lang="en-US" altLang="ko-KR" dirty="0" smtClean="0"/>
              <a:t>- </a:t>
            </a:r>
            <a:r>
              <a:rPr lang="ko-KR" altLang="en-US" dirty="0" smtClean="0"/>
              <a:t>해외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7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8</a:t>
            </a:fld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ko-KR" altLang="en-US" dirty="0" smtClean="0"/>
              <a:t>세부과제</a:t>
            </a:r>
            <a:endParaRPr 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131899"/>
              </p:ext>
            </p:extLst>
          </p:nvPr>
        </p:nvGraphicFramePr>
        <p:xfrm>
          <a:off x="755576" y="980728"/>
          <a:ext cx="8064896" cy="54726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3089"/>
                <a:gridCol w="5671807"/>
              </a:tblGrid>
              <a:tr h="452435"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 smtClean="0"/>
                        <a:t>주요추진과제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 smtClean="0"/>
                        <a:t>세부과제</a:t>
                      </a:r>
                      <a:endParaRPr lang="en-US" dirty="0"/>
                    </a:p>
                  </a:txBody>
                  <a:tcPr/>
                </a:tc>
              </a:tr>
              <a:tr h="1004035">
                <a:tc>
                  <a:txBody>
                    <a:bodyPr/>
                    <a:lstStyle/>
                    <a:p>
                      <a:r>
                        <a:rPr lang="ko-KR" altLang="en-US" dirty="0" smtClean="0"/>
                        <a:t>민간투자활성화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smtClean="0"/>
                        <a:t>민</a:t>
                      </a:r>
                      <a:r>
                        <a:rPr lang="en-US" altLang="ko-KR" sz="1800" dirty="0" smtClean="0"/>
                        <a:t>·</a:t>
                      </a:r>
                      <a:r>
                        <a:rPr lang="ko-KR" altLang="en-US" sz="1800" dirty="0" smtClean="0"/>
                        <a:t>관 </a:t>
                      </a:r>
                      <a:r>
                        <a:rPr lang="ko-KR" altLang="en-US" sz="1800" dirty="0" err="1" smtClean="0"/>
                        <a:t>파트너쉽</a:t>
                      </a:r>
                      <a:r>
                        <a:rPr lang="ko-KR" altLang="en-US" sz="1800" dirty="0" smtClean="0"/>
                        <a:t> 강화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smtClean="0"/>
                        <a:t>해외자원개발 투자지원 강화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smtClean="0"/>
                        <a:t>민간투자 여건 조성을 위한 금융지원 강화 </a:t>
                      </a:r>
                      <a:endParaRPr lang="en-US" sz="1800" dirty="0"/>
                    </a:p>
                  </a:txBody>
                  <a:tcPr/>
                </a:tc>
              </a:tr>
              <a:tr h="1004035">
                <a:tc>
                  <a:txBody>
                    <a:bodyPr/>
                    <a:lstStyle/>
                    <a:p>
                      <a:pPr marL="0" marR="0" lvl="2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해외자원개발 기술역량 제고</a:t>
                      </a:r>
                      <a:endParaRPr lang="en-US" altLang="ko-K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smtClean="0"/>
                        <a:t>수요중심의 맞춤형 고급 인력양성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smtClean="0"/>
                        <a:t>현장중심 자원개발 </a:t>
                      </a:r>
                      <a:r>
                        <a:rPr lang="en-US" altLang="ko-KR" sz="1800" dirty="0" smtClean="0"/>
                        <a:t>R&amp;D </a:t>
                      </a:r>
                      <a:r>
                        <a:rPr lang="ko-KR" altLang="en-US" sz="1800" dirty="0" smtClean="0"/>
                        <a:t>추진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smtClean="0"/>
                        <a:t>자원개발 서비스 산업 육성</a:t>
                      </a:r>
                      <a:endParaRPr lang="en-US" sz="1800" dirty="0"/>
                    </a:p>
                  </a:txBody>
                  <a:tcPr/>
                </a:tc>
              </a:tr>
              <a:tr h="1115594">
                <a:tc>
                  <a:txBody>
                    <a:bodyPr/>
                    <a:lstStyle/>
                    <a:p>
                      <a:pPr marL="0" marR="0" lvl="2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장기적인 에너지 안보역량 강화</a:t>
                      </a:r>
                      <a:endParaRPr lang="en-US" altLang="ko-K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smtClean="0"/>
                        <a:t>국내도입 연계 강화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err="1" smtClean="0"/>
                        <a:t>新자원개발</a:t>
                      </a:r>
                      <a:r>
                        <a:rPr lang="ko-KR" altLang="en-US" sz="1800" dirty="0" smtClean="0"/>
                        <a:t> 분야 개척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smtClean="0"/>
                        <a:t>자원개발 지표 개선</a:t>
                      </a:r>
                      <a:endParaRPr lang="en-US" sz="1800" dirty="0"/>
                    </a:p>
                  </a:txBody>
                  <a:tcPr/>
                </a:tc>
              </a:tr>
              <a:tr h="780916">
                <a:tc>
                  <a:txBody>
                    <a:bodyPr/>
                    <a:lstStyle/>
                    <a:p>
                      <a:r>
                        <a:rPr lang="ko-KR" altLang="en-US" dirty="0" smtClean="0"/>
                        <a:t>공기업 내실화 및 역량강화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smtClean="0"/>
                        <a:t>공기업 내실화 기반 구축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smtClean="0"/>
                        <a:t>탐사</a:t>
                      </a:r>
                      <a:r>
                        <a:rPr lang="en-US" altLang="ko-KR" sz="1800" dirty="0" smtClean="0"/>
                        <a:t>‧</a:t>
                      </a:r>
                      <a:r>
                        <a:rPr lang="ko-KR" altLang="en-US" sz="1800" dirty="0" smtClean="0"/>
                        <a:t>개발 중심의 자원개발 역량강화</a:t>
                      </a:r>
                      <a:endParaRPr lang="en-US" sz="1800" dirty="0"/>
                    </a:p>
                  </a:txBody>
                  <a:tcPr/>
                </a:tc>
              </a:tr>
              <a:tr h="1115594">
                <a:tc>
                  <a:txBody>
                    <a:bodyPr/>
                    <a:lstStyle/>
                    <a:p>
                      <a:pPr marL="0" marR="0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자원부국</a:t>
                      </a:r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글로벌 기업과의 전략적 협력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smtClean="0"/>
                        <a:t>선택과 집중을 통한 자원협력 추진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smtClean="0"/>
                        <a:t>글로벌 자원개발기업과 협력 강화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 smtClean="0"/>
                        <a:t>자원부국과의 </a:t>
                      </a:r>
                      <a:r>
                        <a:rPr lang="ko-KR" altLang="en-US" sz="1800" dirty="0" err="1" smtClean="0"/>
                        <a:t>협력사업ㆍ인력교류</a:t>
                      </a:r>
                      <a:r>
                        <a:rPr lang="ko-KR" altLang="en-US" sz="1800" dirty="0" smtClean="0"/>
                        <a:t> 확대</a:t>
                      </a:r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29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904B-3DC8-4719-AA7A-153BF87301AC}" type="slidenum">
              <a:rPr lang="ko-KR" altLang="en-US" smtClean="0"/>
              <a:t>9</a:t>
            </a:fld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ko-KR" altLang="en-US" dirty="0" smtClean="0"/>
              <a:t>패러다임의 변화</a:t>
            </a:r>
            <a:endParaRPr 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089359"/>
              </p:ext>
            </p:extLst>
          </p:nvPr>
        </p:nvGraphicFramePr>
        <p:xfrm>
          <a:off x="611559" y="980728"/>
          <a:ext cx="8280920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2630"/>
                <a:gridCol w="3419145"/>
                <a:gridCol w="3419145"/>
              </a:tblGrid>
              <a:tr h="49967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 smtClean="0"/>
                        <a:t>구분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 smtClean="0"/>
                        <a:t>기존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 err="1" smtClean="0"/>
                        <a:t>신정책</a:t>
                      </a:r>
                      <a:endParaRPr lang="en-US" sz="1600" dirty="0"/>
                    </a:p>
                  </a:txBody>
                  <a:tcPr/>
                </a:tc>
              </a:tr>
              <a:tr h="780315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ko-KR" altLang="en-US" sz="1800" dirty="0" smtClean="0"/>
                        <a:t>정책목표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해외자원개발 물량 확대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altLang="ko-KR" sz="1800" dirty="0" smtClean="0"/>
                        <a:t>(</a:t>
                      </a:r>
                      <a:r>
                        <a:rPr lang="ko-KR" altLang="en-US" sz="1800" dirty="0" smtClean="0"/>
                        <a:t>공기업 대형화</a:t>
                      </a:r>
                      <a:r>
                        <a:rPr lang="en-US" altLang="ko-KR" sz="1800" dirty="0" smtClean="0"/>
                        <a:t>)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국가 자원개발 역량제고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altLang="ko-KR" sz="1800" dirty="0" smtClean="0"/>
                        <a:t>(</a:t>
                      </a:r>
                      <a:r>
                        <a:rPr lang="ko-KR" altLang="en-US" sz="1800" dirty="0" smtClean="0"/>
                        <a:t>산업 경쟁력 강화</a:t>
                      </a:r>
                      <a:r>
                        <a:rPr lang="en-US" altLang="ko-KR" sz="1800" dirty="0" smtClean="0"/>
                        <a:t>, </a:t>
                      </a:r>
                      <a:r>
                        <a:rPr lang="ko-KR" altLang="en-US" sz="1800" dirty="0" smtClean="0"/>
                        <a:t>일자리 창출</a:t>
                      </a:r>
                      <a:r>
                        <a:rPr lang="en-US" altLang="ko-KR" sz="1800" dirty="0" smtClean="0"/>
                        <a:t>)</a:t>
                      </a:r>
                      <a:endParaRPr lang="en-US" sz="1800" dirty="0"/>
                    </a:p>
                  </a:txBody>
                  <a:tcPr/>
                </a:tc>
              </a:tr>
              <a:tr h="499675">
                <a:tc>
                  <a:txBody>
                    <a:bodyPr/>
                    <a:lstStyle/>
                    <a:p>
                      <a:pPr marL="0" marR="0" lvl="2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 smtClean="0"/>
                        <a:t>핵심주체</a:t>
                      </a:r>
                      <a:endParaRPr lang="en-US" altLang="ko-KR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공기업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공기업</a:t>
                      </a:r>
                      <a:r>
                        <a:rPr lang="en-US" altLang="ko-KR" sz="1800" dirty="0" smtClean="0"/>
                        <a:t>+</a:t>
                      </a:r>
                      <a:r>
                        <a:rPr lang="ko-KR" altLang="en-US" sz="1800" dirty="0" smtClean="0"/>
                        <a:t>민간기업</a:t>
                      </a:r>
                      <a:endParaRPr lang="en-US" sz="1800" dirty="0"/>
                    </a:p>
                  </a:txBody>
                  <a:tcPr/>
                </a:tc>
              </a:tr>
              <a:tr h="780315">
                <a:tc>
                  <a:txBody>
                    <a:bodyPr/>
                    <a:lstStyle/>
                    <a:p>
                      <a:pPr marL="0" marR="0" lvl="2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 smtClean="0"/>
                        <a:t>주요</a:t>
                      </a:r>
                    </a:p>
                    <a:p>
                      <a:pPr marL="0" marR="0" lvl="2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 smtClean="0"/>
                        <a:t>사업방식</a:t>
                      </a:r>
                      <a:endParaRPr lang="en-US" altLang="ko-KR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해외기업 </a:t>
                      </a:r>
                      <a:r>
                        <a:rPr lang="en-US" altLang="ko-KR" sz="1800" dirty="0" smtClean="0"/>
                        <a:t>M&amp;A,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생산광구</a:t>
                      </a:r>
                      <a:r>
                        <a:rPr lang="en-US" altLang="ko-KR" sz="1800" dirty="0" smtClean="0"/>
                        <a:t>․</a:t>
                      </a:r>
                      <a:r>
                        <a:rPr lang="ko-KR" altLang="en-US" sz="1800" dirty="0" smtClean="0"/>
                        <a:t>非 운영사업 지분투자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탐사광구와 운영권 사업 확보</a:t>
                      </a:r>
                      <a:endParaRPr lang="en-US" sz="1800" dirty="0"/>
                    </a:p>
                  </a:txBody>
                  <a:tcPr/>
                </a:tc>
              </a:tr>
              <a:tr h="780315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ko-KR" altLang="en-US" sz="1800" dirty="0" smtClean="0"/>
                        <a:t>공기업 목표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생산량 확대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탐사성공률</a:t>
                      </a:r>
                      <a:r>
                        <a:rPr lang="en-US" altLang="ko-KR" sz="1800" dirty="0" smtClean="0"/>
                        <a:t>,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투자효율성 제고</a:t>
                      </a:r>
                      <a:endParaRPr lang="en-US" sz="1800" dirty="0"/>
                    </a:p>
                  </a:txBody>
                  <a:tcPr/>
                </a:tc>
              </a:tr>
              <a:tr h="499675">
                <a:tc>
                  <a:txBody>
                    <a:bodyPr/>
                    <a:lstStyle/>
                    <a:p>
                      <a:pPr marL="0" marR="0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재정지원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공기업 출자 중심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민간투자 지원 중심</a:t>
                      </a:r>
                      <a:endParaRPr lang="en-US" sz="1800" dirty="0"/>
                    </a:p>
                  </a:txBody>
                  <a:tcPr/>
                </a:tc>
              </a:tr>
              <a:tr h="780315">
                <a:tc>
                  <a:txBody>
                    <a:bodyPr/>
                    <a:lstStyle/>
                    <a:p>
                      <a:pPr marL="0" marR="0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인력양성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err="1" smtClean="0"/>
                        <a:t>학사급</a:t>
                      </a:r>
                      <a:r>
                        <a:rPr lang="ko-KR" altLang="en-US" sz="1800" dirty="0" smtClean="0"/>
                        <a:t> 인력 중심</a:t>
                      </a:r>
                      <a:r>
                        <a:rPr lang="en-US" altLang="ko-KR" sz="1800" dirty="0" smtClean="0"/>
                        <a:t>,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인력양성 기반 마련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석</a:t>
                      </a:r>
                      <a:r>
                        <a:rPr lang="en-US" altLang="ko-KR" sz="1800" dirty="0" smtClean="0"/>
                        <a:t>․</a:t>
                      </a:r>
                      <a:r>
                        <a:rPr lang="ko-KR" altLang="en-US" sz="1800" dirty="0" err="1" smtClean="0"/>
                        <a:t>박사급</a:t>
                      </a:r>
                      <a:r>
                        <a:rPr lang="ko-KR" altLang="en-US" sz="1800" dirty="0" smtClean="0"/>
                        <a:t> 등 고급인력 양성</a:t>
                      </a:r>
                      <a:r>
                        <a:rPr lang="en-US" altLang="ko-KR" sz="1800" dirty="0" smtClean="0"/>
                        <a:t>,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해외협력 강화</a:t>
                      </a:r>
                      <a:endParaRPr lang="en-US" sz="1800" dirty="0"/>
                    </a:p>
                  </a:txBody>
                  <a:tcPr/>
                </a:tc>
              </a:tr>
              <a:tr h="780315">
                <a:tc>
                  <a:txBody>
                    <a:bodyPr/>
                    <a:lstStyle/>
                    <a:p>
                      <a:pPr marL="0" marR="0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기술개발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소규모</a:t>
                      </a:r>
                      <a:r>
                        <a:rPr lang="en-US" altLang="ko-KR" sz="1800" dirty="0" smtClean="0"/>
                        <a:t>, </a:t>
                      </a:r>
                      <a:r>
                        <a:rPr lang="ko-KR" altLang="en-US" sz="1800" dirty="0" smtClean="0"/>
                        <a:t>실험실형 </a:t>
                      </a:r>
                      <a:r>
                        <a:rPr lang="en-US" altLang="ko-KR" sz="1800" dirty="0" smtClean="0"/>
                        <a:t>R&amp;D, </a:t>
                      </a:r>
                      <a:r>
                        <a:rPr lang="ko-KR" altLang="en-US" sz="1800" dirty="0" smtClean="0"/>
                        <a:t>대학</a:t>
                      </a:r>
                      <a:r>
                        <a:rPr lang="en-US" altLang="ko-KR" sz="1800" dirty="0" smtClean="0"/>
                        <a:t>․</a:t>
                      </a:r>
                      <a:r>
                        <a:rPr lang="ko-KR" altLang="en-US" sz="1800" dirty="0" smtClean="0"/>
                        <a:t>연구소 주도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대규모</a:t>
                      </a:r>
                      <a:r>
                        <a:rPr lang="en-US" altLang="ko-KR" sz="1800" dirty="0" smtClean="0"/>
                        <a:t>․</a:t>
                      </a:r>
                      <a:r>
                        <a:rPr lang="ko-KR" altLang="en-US" sz="1800" dirty="0" smtClean="0"/>
                        <a:t>현장 </a:t>
                      </a:r>
                      <a:r>
                        <a:rPr lang="ko-KR" altLang="en-US" sz="1800" dirty="0" err="1" smtClean="0"/>
                        <a:t>실증형</a:t>
                      </a:r>
                      <a:r>
                        <a:rPr lang="ko-KR" altLang="en-US" sz="1800" dirty="0" smtClean="0"/>
                        <a:t> </a:t>
                      </a:r>
                      <a:r>
                        <a:rPr lang="en-US" altLang="ko-KR" sz="1800" dirty="0" smtClean="0"/>
                        <a:t>R&amp;D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ko-KR" altLang="en-US" sz="1800" dirty="0" smtClean="0"/>
                        <a:t>산</a:t>
                      </a:r>
                      <a:r>
                        <a:rPr lang="en-US" altLang="ko-KR" sz="1800" dirty="0" smtClean="0"/>
                        <a:t>․</a:t>
                      </a:r>
                      <a:r>
                        <a:rPr lang="ko-KR" altLang="en-US" sz="1800" dirty="0" smtClean="0"/>
                        <a:t>학</a:t>
                      </a:r>
                      <a:r>
                        <a:rPr lang="en-US" altLang="ko-KR" sz="1800" dirty="0" smtClean="0"/>
                        <a:t>․</a:t>
                      </a:r>
                      <a:r>
                        <a:rPr lang="ko-KR" altLang="en-US" sz="1800" dirty="0" smtClean="0"/>
                        <a:t>연 협력 프로그램</a:t>
                      </a:r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348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고구려 벽화">
  <a:themeElements>
    <a:clrScheme name="고구려 벽화">
      <a:dk1>
        <a:sysClr val="windowText" lastClr="000000"/>
      </a:dk1>
      <a:lt1>
        <a:sysClr val="window" lastClr="FFFFFF"/>
      </a:lt1>
      <a:dk2>
        <a:srgbClr val="433021"/>
      </a:dk2>
      <a:lt2>
        <a:srgbClr val="E8D8CA"/>
      </a:lt2>
      <a:accent1>
        <a:srgbClr val="E49458"/>
      </a:accent1>
      <a:accent2>
        <a:srgbClr val="74AD8D"/>
      </a:accent2>
      <a:accent3>
        <a:srgbClr val="D4AC30"/>
      </a:accent3>
      <a:accent4>
        <a:srgbClr val="7BA5BE"/>
      </a:accent4>
      <a:accent5>
        <a:srgbClr val="E4A098"/>
      </a:accent5>
      <a:accent6>
        <a:srgbClr val="70B4B7"/>
      </a:accent6>
      <a:hlink>
        <a:srgbClr val="008685"/>
      </a:hlink>
      <a:folHlink>
        <a:srgbClr val="EA5A23"/>
      </a:folHlink>
    </a:clrScheme>
    <a:fontScheme name="고구려 벽화">
      <a:maj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고구려 벽화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18000">
              <a:schemeClr val="phClr">
                <a:tint val="20000"/>
                <a:shade val="100000"/>
                <a:hueMod val="100000"/>
                <a:satMod val="100000"/>
              </a:schemeClr>
            </a:gs>
            <a:gs pos="87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95000"/>
                <a:hueMod val="100000"/>
                <a:satMod val="100000"/>
              </a:schemeClr>
            </a:gs>
          </a:gsLst>
          <a:lin ang="0" scaled="1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dir="5400000" algn="tl">
              <a:srgbClr val="EBE9ED">
                <a:alpha val="0"/>
              </a:srgbClr>
            </a:outerShdw>
          </a:effectLst>
        </a:effectStyle>
        <a:effectStyle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101600" dist="76200" dir="2700000" algn="bl">
              <a:srgbClr val="000000">
                <a:alpha val="30588"/>
              </a:srgbClr>
            </a:outerShdw>
          </a:effectLst>
          <a:scene3d>
            <a:camera prst="orthographicFront" fov="0">
              <a:rot lat="0" lon="0" rev="0"/>
            </a:camera>
            <a:lightRig rig="chilly" dir="t">
              <a:rot lat="0" lon="0" rev="4200000"/>
            </a:lightRig>
          </a:scene3d>
          <a:sp3d contourW="25400" prstMaterial="matte">
            <a:bevelT h="88900"/>
            <a:contourClr>
              <a:srgbClr val="FFFFFF">
                <a:alpha val="0"/>
              </a:srgb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60000">
              <a:schemeClr val="phClr">
                <a:tint val="100000"/>
                <a:shade val="55000"/>
                <a:hueMod val="100000"/>
                <a:satMod val="100000"/>
              </a:schemeClr>
            </a:gs>
          </a:gsLst>
          <a:path path="circle">
            <a:fillToRect l="50000" t="90000" r="50000" b="1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3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Hunting</Template>
  <TotalTime>1246</TotalTime>
  <Words>1594</Words>
  <Application>Microsoft Office PowerPoint</Application>
  <PresentationFormat>화면 슬라이드 쇼(4:3)</PresentationFormat>
  <Paragraphs>368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8" baseType="lpstr">
      <vt:lpstr>HY견명조</vt:lpstr>
      <vt:lpstr>맑은 고딕</vt:lpstr>
      <vt:lpstr>Arial</vt:lpstr>
      <vt:lpstr>Calibri</vt:lpstr>
      <vt:lpstr>Georgia</vt:lpstr>
      <vt:lpstr>Times New Roman</vt:lpstr>
      <vt:lpstr>Wingdings</vt:lpstr>
      <vt:lpstr>고구려 벽화</vt:lpstr>
      <vt:lpstr>Ch. 2 자원 개발 체계(자원 산업 관리)</vt:lpstr>
      <vt:lpstr>우리나라 지표들</vt:lpstr>
      <vt:lpstr>PowerPoint 프레젠테이션</vt:lpstr>
      <vt:lpstr>자원 개발 정책 - 국내</vt:lpstr>
      <vt:lpstr>PowerPoint 프레젠테이션</vt:lpstr>
      <vt:lpstr>PowerPoint 프레젠테이션</vt:lpstr>
      <vt:lpstr>자원 개발 정책 - 해외</vt:lpstr>
      <vt:lpstr>PowerPoint 프레젠테이션</vt:lpstr>
      <vt:lpstr>PowerPoint 프레젠테이션</vt:lpstr>
      <vt:lpstr>PowerPoint 프레젠테이션</vt:lpstr>
      <vt:lpstr>PowerPoint 프레젠테이션</vt:lpstr>
      <vt:lpstr>자원 개발 정책 - 해저광물</vt:lpstr>
      <vt:lpstr>PowerPoint 프레젠테이션</vt:lpstr>
      <vt:lpstr>자원 개발 정책 - 신재생에너지</vt:lpstr>
      <vt:lpstr>PowerPoint 프레젠테이션</vt:lpstr>
      <vt:lpstr>PowerPoint 프레젠테이션</vt:lpstr>
      <vt:lpstr>PowerPoint 프레젠테이션</vt:lpstr>
      <vt:lpstr>관련 법규 - 광업법</vt:lpstr>
      <vt:lpstr>관련 법규 - 광업관련법</vt:lpstr>
      <vt:lpstr>관련 법규-해외자원개발</vt:lpstr>
      <vt:lpstr>관련 법규 - 인권</vt:lpstr>
      <vt:lpstr>PowerPoint 프레젠테이션</vt:lpstr>
      <vt:lpstr>관련 법규 - 환경</vt:lpstr>
      <vt:lpstr>PowerPoint 프레젠테이션</vt:lpstr>
      <vt:lpstr>관련 법규 - 투명성</vt:lpstr>
      <vt:lpstr>PowerPoint 프레젠테이션</vt:lpstr>
      <vt:lpstr>광업으로 인한 문제와 해결:예시</vt:lpstr>
      <vt:lpstr>PowerPoint 프레젠테이션</vt:lpstr>
      <vt:lpstr>PowerPoint 프레젠테이션</vt:lpstr>
      <vt:lpstr>PowerPoint 프레젠테이션</vt:lpstr>
    </vt:vector>
  </TitlesOfParts>
  <Company>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Geochemistry &amp; Lab</dc:title>
  <dc:creator>user</dc:creator>
  <cp:lastModifiedBy>jyuhome</cp:lastModifiedBy>
  <cp:revision>44</cp:revision>
  <cp:lastPrinted>2015-09-03T04:06:41Z</cp:lastPrinted>
  <dcterms:created xsi:type="dcterms:W3CDTF">2012-03-04T11:34:30Z</dcterms:created>
  <dcterms:modified xsi:type="dcterms:W3CDTF">2015-09-06T11:43:43Z</dcterms:modified>
</cp:coreProperties>
</file>